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95" r:id="rId5"/>
  </p:sldMasterIdLst>
  <p:notesMasterIdLst>
    <p:notesMasterId r:id="rId93"/>
  </p:notesMasterIdLst>
  <p:handoutMasterIdLst>
    <p:handoutMasterId r:id="rId94"/>
  </p:handoutMasterIdLst>
  <p:sldIdLst>
    <p:sldId id="754" r:id="rId6"/>
    <p:sldId id="738" r:id="rId7"/>
    <p:sldId id="804" r:id="rId8"/>
    <p:sldId id="5964" r:id="rId9"/>
    <p:sldId id="262" r:id="rId10"/>
    <p:sldId id="257" r:id="rId11"/>
    <p:sldId id="258" r:id="rId12"/>
    <p:sldId id="259" r:id="rId13"/>
    <p:sldId id="5958" r:id="rId14"/>
    <p:sldId id="5888" r:id="rId15"/>
    <p:sldId id="5889" r:id="rId16"/>
    <p:sldId id="5890" r:id="rId17"/>
    <p:sldId id="5891" r:id="rId18"/>
    <p:sldId id="5892" r:id="rId19"/>
    <p:sldId id="5893" r:id="rId20"/>
    <p:sldId id="5959" r:id="rId21"/>
    <p:sldId id="5894" r:id="rId22"/>
    <p:sldId id="5895" r:id="rId23"/>
    <p:sldId id="5852" r:id="rId24"/>
    <p:sldId id="5896" r:id="rId25"/>
    <p:sldId id="5897" r:id="rId26"/>
    <p:sldId id="5899" r:id="rId27"/>
    <p:sldId id="5960" r:id="rId28"/>
    <p:sldId id="5901" r:id="rId29"/>
    <p:sldId id="5902" r:id="rId30"/>
    <p:sldId id="5903" r:id="rId31"/>
    <p:sldId id="5929" r:id="rId32"/>
    <p:sldId id="5930" r:id="rId33"/>
    <p:sldId id="5931" r:id="rId34"/>
    <p:sldId id="5932" r:id="rId35"/>
    <p:sldId id="5965" r:id="rId36"/>
    <p:sldId id="5966" r:id="rId37"/>
    <p:sldId id="5967" r:id="rId38"/>
    <p:sldId id="5961" r:id="rId39"/>
    <p:sldId id="5968" r:id="rId40"/>
    <p:sldId id="5969" r:id="rId41"/>
    <p:sldId id="5861" r:id="rId42"/>
    <p:sldId id="795" r:id="rId43"/>
    <p:sldId id="5874" r:id="rId44"/>
    <p:sldId id="5904" r:id="rId45"/>
    <p:sldId id="5905" r:id="rId46"/>
    <p:sldId id="5970" r:id="rId47"/>
    <p:sldId id="5971" r:id="rId48"/>
    <p:sldId id="5942" r:id="rId49"/>
    <p:sldId id="5943" r:id="rId50"/>
    <p:sldId id="5972" r:id="rId51"/>
    <p:sldId id="5877" r:id="rId52"/>
    <p:sldId id="5944" r:id="rId53"/>
    <p:sldId id="5945" r:id="rId54"/>
    <p:sldId id="5946" r:id="rId55"/>
    <p:sldId id="5947" r:id="rId56"/>
    <p:sldId id="5962" r:id="rId57"/>
    <p:sldId id="383" r:id="rId58"/>
    <p:sldId id="391" r:id="rId59"/>
    <p:sldId id="5948" r:id="rId60"/>
    <p:sldId id="5949" r:id="rId61"/>
    <p:sldId id="5950" r:id="rId62"/>
    <p:sldId id="5951" r:id="rId63"/>
    <p:sldId id="5952" r:id="rId64"/>
    <p:sldId id="5906" r:id="rId65"/>
    <p:sldId id="5916" r:id="rId66"/>
    <p:sldId id="5907" r:id="rId67"/>
    <p:sldId id="5908" r:id="rId68"/>
    <p:sldId id="5963" r:id="rId69"/>
    <p:sldId id="5909" r:id="rId70"/>
    <p:sldId id="5910" r:id="rId71"/>
    <p:sldId id="5973" r:id="rId72"/>
    <p:sldId id="5911" r:id="rId73"/>
    <p:sldId id="5912" r:id="rId74"/>
    <p:sldId id="5876" r:id="rId75"/>
    <p:sldId id="5913" r:id="rId76"/>
    <p:sldId id="5919" r:id="rId77"/>
    <p:sldId id="5920" r:id="rId78"/>
    <p:sldId id="5921" r:id="rId79"/>
    <p:sldId id="5922" r:id="rId80"/>
    <p:sldId id="5926" r:id="rId81"/>
    <p:sldId id="5927" r:id="rId82"/>
    <p:sldId id="5924" r:id="rId83"/>
    <p:sldId id="5928" r:id="rId84"/>
    <p:sldId id="5925" r:id="rId85"/>
    <p:sldId id="5954" r:id="rId86"/>
    <p:sldId id="5914" r:id="rId87"/>
    <p:sldId id="5974" r:id="rId88"/>
    <p:sldId id="5955" r:id="rId89"/>
    <p:sldId id="5915" r:id="rId90"/>
    <p:sldId id="5956" r:id="rId91"/>
    <p:sldId id="755" r:id="rId92"/>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E8E8E8"/>
    <a:srgbClr val="DEDEDE"/>
    <a:srgbClr val="F8F8F8"/>
    <a:srgbClr val="B3B3B3"/>
    <a:srgbClr val="6E6E6E"/>
    <a:srgbClr val="0071C5"/>
    <a:srgbClr val="4A4A4A"/>
    <a:srgbClr val="0C34BD"/>
    <a:srgbClr val="5D1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73217" autoAdjust="0"/>
  </p:normalViewPr>
  <p:slideViewPr>
    <p:cSldViewPr snapToGrid="0" snapToObjects="1">
      <p:cViewPr varScale="1">
        <p:scale>
          <a:sx n="46" d="100"/>
          <a:sy n="46" d="100"/>
        </p:scale>
        <p:origin x="1758" y="48"/>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739F245E-4D01-4087-8073-C2DFC85D8A1C}"/>
    <pc:docChg chg="modSld">
      <pc:chgData name="Dana Sheahen" userId="e07e8a2f-5d44-46a1-8660-50c065428d62" providerId="ADAL" clId="{739F245E-4D01-4087-8073-C2DFC85D8A1C}" dt="2023-12-19T18:41:08.077" v="0"/>
      <pc:docMkLst>
        <pc:docMk/>
      </pc:docMkLst>
      <pc:sldChg chg="modSp mod">
        <pc:chgData name="Dana Sheahen" userId="e07e8a2f-5d44-46a1-8660-50c065428d62" providerId="ADAL" clId="{739F245E-4D01-4087-8073-C2DFC85D8A1C}" dt="2023-12-19T18:41:08.077" v="0"/>
        <pc:sldMkLst>
          <pc:docMk/>
          <pc:sldMk cId="2249397283" sldId="5908"/>
        </pc:sldMkLst>
        <pc:spChg chg="mod">
          <ac:chgData name="Dana Sheahen" userId="e07e8a2f-5d44-46a1-8660-50c065428d62" providerId="ADAL" clId="{739F245E-4D01-4087-8073-C2DFC85D8A1C}" dt="2023-12-19T18:41:08.077" v="0"/>
          <ac:spMkLst>
            <pc:docMk/>
            <pc:sldMk cId="2249397283" sldId="5908"/>
            <ac:spMk id="51" creationId="{1EC1DF1D-52AB-42D5-93BE-DD90A766B9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12/19/2023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754466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475334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51619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640256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065287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0"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842003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There are several issues with the </a:t>
            </a:r>
            <a:r>
              <a:rPr lang="en-US" dirty="0" err="1"/>
              <a:t>BoW</a:t>
            </a:r>
            <a:r>
              <a:rPr lang="en-US" dirty="0"/>
              <a:t> representation:</a:t>
            </a:r>
          </a:p>
          <a:p>
            <a:pPr marL="228600" indent="-228600">
              <a:buAutoNum type="arabicPeriod"/>
            </a:pPr>
            <a:r>
              <a:rPr lang="en-US" dirty="0"/>
              <a:t>Sparse Input – As we saw in the previous example, each word is a feature.  Hence, when providing this data to a model, we need to let it know that we mean feature number 1 in the </a:t>
            </a:r>
            <a:r>
              <a:rPr lang="en-US" dirty="0" err="1"/>
              <a:t>BoW</a:t>
            </a:r>
            <a:r>
              <a:rPr lang="en-US" dirty="0"/>
              <a:t> table which is </a:t>
            </a:r>
            <a:r>
              <a:rPr lang="en-US" i="1" dirty="0"/>
              <a:t>cat, </a:t>
            </a:r>
            <a:r>
              <a:rPr lang="en-US" i="0" dirty="0"/>
              <a:t>and not feature number 2 which is </a:t>
            </a:r>
            <a:r>
              <a:rPr lang="en-US" i="1" dirty="0"/>
              <a:t>dog</a:t>
            </a:r>
            <a:r>
              <a:rPr lang="en-US" i="0" dirty="0"/>
              <a:t>.  We do this by performing a </a:t>
            </a:r>
            <a:r>
              <a:rPr lang="en-US" i="1" dirty="0"/>
              <a:t>1-hot</a:t>
            </a:r>
            <a:r>
              <a:rPr lang="en-US" i="0" dirty="0"/>
              <a:t> encoding on the numbers:  we create a vector with the size of the entire vocabulary.  We then give the  index we want the value 1 while all others are given the value 0.  So </a:t>
            </a:r>
            <a:r>
              <a:rPr lang="en-US" i="1" dirty="0"/>
              <a:t>cat</a:t>
            </a:r>
            <a:r>
              <a:rPr lang="en-US" i="0" dirty="0"/>
              <a:t> will be the vector (1,0,0,…,|V|), </a:t>
            </a:r>
            <a:r>
              <a:rPr lang="en-US" i="1" dirty="0"/>
              <a:t>dog</a:t>
            </a:r>
            <a:r>
              <a:rPr lang="en-US" i="0" dirty="0"/>
              <a:t> will be (0,1,0,0,…,|V|), etc.  For a large vocabulary (i.e., |V| is large) this means that much of the input data will be sparse – that is, have the value 0.   The impact of sparseness is that the number of features (words) will potentially be much larger than the number of examples we have which will almost certainly lead to overfitting. </a:t>
            </a:r>
          </a:p>
          <a:p>
            <a:pPr marL="228600" indent="-228600">
              <a:buAutoNum type="arabicPeriod"/>
            </a:pPr>
            <a:r>
              <a:rPr lang="en-US" i="0" dirty="0"/>
              <a:t>No semantic generalization – In this example, </a:t>
            </a:r>
            <a:r>
              <a:rPr lang="en-US" i="1" dirty="0"/>
              <a:t>dog</a:t>
            </a:r>
            <a:r>
              <a:rPr lang="en-US" i="0" dirty="0"/>
              <a:t> is feature #1 while </a:t>
            </a:r>
            <a:r>
              <a:rPr lang="en-US" i="1" dirty="0"/>
              <a:t>cat</a:t>
            </a:r>
            <a:r>
              <a:rPr lang="en-US" i="0" dirty="0"/>
              <a:t> is #2.  Note that this is completely arbitrary.  In particular, this means that we cannot </a:t>
            </a:r>
            <a:r>
              <a:rPr lang="en-US" i="1" dirty="0"/>
              <a:t>generalize</a:t>
            </a:r>
            <a:r>
              <a:rPr lang="en-US" i="0" dirty="0"/>
              <a:t>.  In other words, the model is unable to apply knowledge that it learned about cats to dogs as it is completely unaware that the two are related (both are animals, have 4 legs and a tail, etc.).  Ideally we would have liked a model that deals with animals to understand the similarities as well as the differences between animals </a:t>
            </a:r>
            <a:r>
              <a:rPr lang="en-US" i="1" dirty="0"/>
              <a:t>before</a:t>
            </a:r>
            <a:r>
              <a:rPr lang="en-US" i="0" dirty="0"/>
              <a:t> it dealt with our specific task.  Putting it somewhat figuratively, we would have liked the model to show some innate intelligence.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962873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a:solidFill>
                  <a:schemeClr val="tx1"/>
                </a:solidFill>
                <a:effectLst/>
                <a:latin typeface="Trebuchet MS" pitchFamily="34" charset="0"/>
                <a:ea typeface="+mn-ea"/>
                <a:cs typeface="+mn-cs"/>
              </a:rPr>
              <a:t>The course has three parts.  This is part 1, “Machine Learning in NLP”.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788270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4228475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804429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3281131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01012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97392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35730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956584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320677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76043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289800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435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6328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407532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04330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4266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61875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main question now is how to implement an algorithm that generates word embeddings.  There are multiple such algorithms.  In this lab, you will work primarily with the Word2Vec algorithm that was invented by </a:t>
            </a:r>
            <a:r>
              <a:rPr lang="en-US" dirty="0" err="1"/>
              <a:t>Mikolov</a:t>
            </a:r>
            <a:r>
              <a:rPr lang="en-US" dirty="0"/>
              <a:t> et al. while at Google.</a:t>
            </a:r>
          </a:p>
          <a:p>
            <a:r>
              <a:rPr lang="en-US" dirty="0"/>
              <a:t>Word2Vec has two variants:</a:t>
            </a:r>
          </a:p>
          <a:p>
            <a:pPr marL="228600" indent="-228600">
              <a:buAutoNum type="arabicPeriod"/>
            </a:pPr>
            <a:r>
              <a:rPr lang="en-US" dirty="0"/>
              <a:t>Continuous Bag-of-Words (CBOW):  In this variant, using a number of context words, we try to predict the target word.  Notice that by summing the embedding vectors we lose the word order, hence the </a:t>
            </a:r>
            <a:r>
              <a:rPr lang="en-US" dirty="0" err="1"/>
              <a:t>BoW</a:t>
            </a:r>
            <a:r>
              <a:rPr lang="en-US" dirty="0"/>
              <a:t> name.  </a:t>
            </a:r>
          </a:p>
          <a:p>
            <a:pPr marL="228600" indent="-228600">
              <a:buAutoNum type="arabicPeriod"/>
            </a:pPr>
            <a:r>
              <a:rPr lang="en-US" dirty="0"/>
              <a:t>Skip-Gram:  In this variant we use the target word to predict each of the context words.   </a:t>
            </a:r>
          </a:p>
          <a:p>
            <a:pPr marL="228600" indent="-228600">
              <a:buAutoNum type="arabicPeriod"/>
            </a:pPr>
            <a:endParaRPr lang="en-US" dirty="0"/>
          </a:p>
          <a:p>
            <a:pPr marL="0" indent="0">
              <a:buNone/>
            </a:pPr>
            <a:r>
              <a:rPr lang="en-US" dirty="0"/>
              <a:t>Note the words marked PAD – these are padding markers, signifying that there are no actual words here.  Essentially, these are NULL markers for denoting empty context words.</a:t>
            </a:r>
          </a:p>
          <a:p>
            <a:pPr marL="228600" indent="-228600">
              <a:buAutoNum type="arabicPeriod"/>
            </a:pPr>
            <a:endParaRPr lang="en-US" dirty="0"/>
          </a:p>
          <a:p>
            <a:pPr marL="0" indent="0">
              <a:buNone/>
            </a:pPr>
            <a:r>
              <a:rPr lang="en-US" dirty="0"/>
              <a:t>A key property of the Word2Vec algorithm is that it is </a:t>
            </a:r>
            <a:r>
              <a:rPr lang="en-US" i="1" dirty="0"/>
              <a:t>unsupervised</a:t>
            </a:r>
            <a:r>
              <a:rPr lang="en-US" i="0" dirty="0"/>
              <a:t> (or more precisely, </a:t>
            </a:r>
            <a:r>
              <a:rPr lang="en-US" i="1" dirty="0"/>
              <a:t>self-supervised</a:t>
            </a:r>
            <a:r>
              <a:rPr lang="en-US" i="0" dirty="0"/>
              <a:t>).  This means that it can be trained with huge corpora and generate very useful embedding vectors.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0482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399" name="Google Shape;399;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842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88321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76516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1953882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2301946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35091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classical models able to solve complex problems without additional feature engineering? Distributional approaches only capture information about co-</a:t>
            </a:r>
            <a:r>
              <a:rPr lang="en-GB" dirty="0" err="1"/>
              <a:t>occurance</a:t>
            </a:r>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18729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139773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69108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35" name="Google Shape;435;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3562662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In the previous lab, we encountered Fully-Connected (FC) neural networks.  We would either go forward (from layer </a:t>
            </a:r>
            <a:r>
              <a:rPr lang="en-US" dirty="0" err="1"/>
              <a:t>i</a:t>
            </a:r>
            <a:r>
              <a:rPr lang="en-US" dirty="0"/>
              <a:t> to i+1) when propagating information or backwards (from layer i+1 to </a:t>
            </a:r>
            <a:r>
              <a:rPr lang="en-US" dirty="0" err="1"/>
              <a:t>i</a:t>
            </a:r>
            <a:r>
              <a:rPr lang="en-US" dirty="0"/>
              <a:t>) when propagating the error.  At no point did we go in a horizontal direction inside the same layer.  </a:t>
            </a:r>
          </a:p>
          <a:p>
            <a:r>
              <a:rPr lang="en-US" dirty="0"/>
              <a:t>Often we wish to use neural networks with </a:t>
            </a:r>
            <a:r>
              <a:rPr lang="en-US" i="1" dirty="0"/>
              <a:t>sequence</a:t>
            </a:r>
            <a:r>
              <a:rPr lang="en-US" i="0" dirty="0"/>
              <a:t> inputs or outputs:  in other words, our input/output consists of different values at different timesteps.  For that, we need to use </a:t>
            </a:r>
            <a:r>
              <a:rPr lang="en-US" i="1" dirty="0"/>
              <a:t>recurrent neural networks (RNNs)</a:t>
            </a:r>
            <a:r>
              <a:rPr lang="en-US" i="0" dirty="0"/>
              <a:t>.  As shown in the example here, at each timestep we have different inputs (the X’s) and different outputs (the y’s).  Additionally, we have the </a:t>
            </a:r>
            <a:r>
              <a:rPr lang="en-US" i="1" dirty="0"/>
              <a:t>state</a:t>
            </a:r>
            <a:r>
              <a:rPr lang="en-US" i="0" dirty="0"/>
              <a:t> from the previous timestep (the S’s) as input (with the initial state typically being the 0 vector).</a:t>
            </a:r>
          </a:p>
          <a:p>
            <a:r>
              <a:rPr lang="en-US" i="0" dirty="0"/>
              <a:t>The algorithm used to train RNN’s is just the usual backpropagation, applied to subsequent timesteps and hence known as Backpropagation-Through-Time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62129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Regular RNN’s are notoriously difficult to train.  Because of the multiple timesteps, error gradients often tend to either shrink (‘vanish’) or grow (‘explode’) exponentially.  This means that vanilla RNNs have difficulty with long sequences such as the ones we need for dealing with long text sequences.</a:t>
            </a:r>
          </a:p>
          <a:p>
            <a:r>
              <a:rPr lang="en-US" dirty="0"/>
              <a:t>A modification to the standard RNN is the Long Short-Term Memory (LSTM) cell, which overcomes many of the issues just mentioned.  Essentially, it is a set of multiple neurons known as </a:t>
            </a:r>
            <a:r>
              <a:rPr lang="en-US" i="1" dirty="0"/>
              <a:t>gates</a:t>
            </a:r>
            <a:r>
              <a:rPr lang="en-US" i="0" dirty="0"/>
              <a:t> along with a </a:t>
            </a:r>
            <a:r>
              <a:rPr lang="en-US" i="1" dirty="0"/>
              <a:t>memory cell</a:t>
            </a:r>
            <a:r>
              <a:rPr lang="en-US" i="0" dirty="0"/>
              <a:t>.  At each timestep, the cell receives input (x) along with the cell contents (c) and hidden state (h) from the previous timestep.  The gates have the following functions:</a:t>
            </a:r>
          </a:p>
          <a:p>
            <a:pPr marL="171450" indent="-171450">
              <a:buFont typeface="Arial" panose="020B0604020202020204" pitchFamily="34" charset="0"/>
              <a:buChar char="•"/>
            </a:pPr>
            <a:r>
              <a:rPr lang="en-US" i="0" dirty="0"/>
              <a:t>Forget gate – what parts of the memory cell should be ‘forgotten’ </a:t>
            </a:r>
          </a:p>
          <a:p>
            <a:pPr marL="171450" indent="-171450">
              <a:buFont typeface="Arial" panose="020B0604020202020204" pitchFamily="34" charset="0"/>
              <a:buChar char="•"/>
            </a:pPr>
            <a:r>
              <a:rPr lang="en-US" i="0" dirty="0"/>
              <a:t>Input gate – what parts of the input should be applied to the memory cell</a:t>
            </a:r>
          </a:p>
          <a:p>
            <a:pPr marL="171450" indent="-171450">
              <a:buFont typeface="Arial" panose="020B0604020202020204" pitchFamily="34" charset="0"/>
              <a:buChar char="•"/>
            </a:pPr>
            <a:r>
              <a:rPr lang="en-US" i="0" dirty="0"/>
              <a:t>Output gate  - what parts of the memory cell should be exposed in the output of the cell</a:t>
            </a:r>
          </a:p>
          <a:p>
            <a:pPr marL="0" indent="0">
              <a:buFont typeface="Arial" panose="020B0604020202020204" pitchFamily="34" charset="0"/>
              <a:buNone/>
            </a:pPr>
            <a:r>
              <a:rPr lang="en-US" i="0" dirty="0"/>
              <a:t>The new hidden state and memory cell state are then propagated to the next time step.  The parameters are learned as usual using BPTT.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1526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82011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60491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8225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73814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4184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66013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78568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399" name="Google Shape;399;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3587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91010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2766155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58816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94506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115202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5561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97850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4823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04" name="Google Shape;404;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667569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0174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200735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85649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366185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27877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095628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54292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35248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09" name="Google Shape;409;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479983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83591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on to the lab, which will cover these topics.</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86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851886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part, there will both a lecture and a hands-on lab section.  In the lecture we’ll cover these topics.  The goal of this lecture is to provide a good overview of NLP tasks, and the technologies to date (briefly) that have led us to the Transformer architecture, which was presented in the now-famous Google paper, “Attention is All You Need”.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071138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941F-88E5-4038-BD84-1F61E0BFA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76A75-3926-4B35-93B1-F23B60BBB6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59FFC-62B1-4823-9979-573BEC5B3868}"/>
              </a:ext>
            </a:extLst>
          </p:cNvPr>
          <p:cNvSpPr>
            <a:spLocks noGrp="1"/>
          </p:cNvSpPr>
          <p:nvPr>
            <p:ph type="dt" sz="half" idx="10"/>
          </p:nvPr>
        </p:nvSpPr>
        <p:spPr/>
        <p:txBody>
          <a:bodyPr/>
          <a:lstStyle/>
          <a:p>
            <a:fld id="{828D95BC-C67D-4D17-B3D5-6D69EC71ECD9}" type="datetimeFigureOut">
              <a:rPr lang="en-US" smtClean="0"/>
              <a:t>12/19/2023</a:t>
            </a:fld>
            <a:endParaRPr lang="en-US"/>
          </a:p>
        </p:txBody>
      </p:sp>
      <p:sp>
        <p:nvSpPr>
          <p:cNvPr id="5" name="Footer Placeholder 4">
            <a:extLst>
              <a:ext uri="{FF2B5EF4-FFF2-40B4-BE49-F238E27FC236}">
                <a16:creationId xmlns:a16="http://schemas.microsoft.com/office/drawing/2014/main" id="{0D08B129-3DD1-44A4-8BD7-BD1524496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759FE-F8DA-4F5A-BB2D-28EC953C5DD7}"/>
              </a:ext>
            </a:extLst>
          </p:cNvPr>
          <p:cNvSpPr>
            <a:spLocks noGrp="1"/>
          </p:cNvSpPr>
          <p:nvPr>
            <p:ph type="sldNum" sz="quarter" idx="12"/>
          </p:nvPr>
        </p:nvSpPr>
        <p:spPr/>
        <p:txBody>
          <a:bodyPr/>
          <a:lstStyle/>
          <a:p>
            <a:fld id="{465D9BD7-5D9B-4048-BB53-4B228B0E9A57}" type="slidenum">
              <a:rPr lang="en-US" smtClean="0"/>
              <a:t>‹#›</a:t>
            </a:fld>
            <a:endParaRPr lang="en-US"/>
          </a:p>
        </p:txBody>
      </p:sp>
    </p:spTree>
    <p:extLst>
      <p:ext uri="{BB962C8B-B14F-4D97-AF65-F5344CB8AC3E}">
        <p14:creationId xmlns:p14="http://schemas.microsoft.com/office/powerpoint/2010/main" val="405695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2181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7"/>
        <p:cNvGrpSpPr/>
        <p:nvPr/>
      </p:nvGrpSpPr>
      <p:grpSpPr>
        <a:xfrm>
          <a:off x="0" y="0"/>
          <a:ext cx="0" cy="0"/>
          <a:chOff x="0" y="0"/>
          <a:chExt cx="0" cy="0"/>
        </a:xfrm>
      </p:grpSpPr>
      <p:pic>
        <p:nvPicPr>
          <p:cNvPr id="18" name="Google Shape;18;p37"/>
          <p:cNvPicPr preferRelativeResize="0"/>
          <p:nvPr/>
        </p:nvPicPr>
        <p:blipFill rotWithShape="1">
          <a:blip r:embed="rId2">
            <a:alphaModFix/>
          </a:blip>
          <a:srcRect l="17747" t="16214" r="9586" b="11122"/>
          <a:stretch/>
        </p:blipFill>
        <p:spPr>
          <a:xfrm>
            <a:off x="0" y="0"/>
            <a:ext cx="18288000" cy="10287000"/>
          </a:xfrm>
          <a:prstGeom prst="rect">
            <a:avLst/>
          </a:prstGeom>
          <a:noFill/>
          <a:ln>
            <a:noFill/>
          </a:ln>
        </p:spPr>
      </p:pic>
      <p:pic>
        <p:nvPicPr>
          <p:cNvPr id="19" name="Google Shape;19;p37" descr="A picture containing text&#10;&#10;Description automatically generated"/>
          <p:cNvPicPr preferRelativeResize="0"/>
          <p:nvPr/>
        </p:nvPicPr>
        <p:blipFill rotWithShape="1">
          <a:blip r:embed="rId3">
            <a:alphaModFix/>
          </a:blip>
          <a:srcRect/>
          <a:stretch/>
        </p:blipFill>
        <p:spPr>
          <a:xfrm>
            <a:off x="945749" y="3160775"/>
            <a:ext cx="2669325" cy="2164380"/>
          </a:xfrm>
          <a:prstGeom prst="rect">
            <a:avLst/>
          </a:prstGeom>
          <a:noFill/>
          <a:ln>
            <a:noFill/>
          </a:ln>
        </p:spPr>
      </p:pic>
      <p:sp>
        <p:nvSpPr>
          <p:cNvPr id="20" name="Google Shape;20;p37"/>
          <p:cNvSpPr txBox="1">
            <a:spLocks noGrp="1"/>
          </p:cNvSpPr>
          <p:nvPr>
            <p:ph type="subTitle" idx="1"/>
          </p:nvPr>
        </p:nvSpPr>
        <p:spPr>
          <a:xfrm>
            <a:off x="1143000" y="8290560"/>
            <a:ext cx="9692640" cy="47705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1" name="Google Shape;21;p37"/>
          <p:cNvSpPr txBox="1">
            <a:spLocks noGrp="1"/>
          </p:cNvSpPr>
          <p:nvPr>
            <p:ph type="title"/>
          </p:nvPr>
        </p:nvSpPr>
        <p:spPr>
          <a:xfrm>
            <a:off x="1143000" y="6705601"/>
            <a:ext cx="9692640"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38578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2"/>
        <p:cNvGrpSpPr/>
        <p:nvPr/>
      </p:nvGrpSpPr>
      <p:grpSpPr>
        <a:xfrm>
          <a:off x="0" y="0"/>
          <a:ext cx="0" cy="0"/>
          <a:chOff x="0" y="0"/>
          <a:chExt cx="0" cy="0"/>
        </a:xfrm>
      </p:grpSpPr>
      <p:pic>
        <p:nvPicPr>
          <p:cNvPr id="23" name="Google Shape;23;p38"/>
          <p:cNvPicPr preferRelativeResize="0"/>
          <p:nvPr/>
        </p:nvPicPr>
        <p:blipFill rotWithShape="1">
          <a:blip r:embed="rId2">
            <a:alphaModFix/>
          </a:blip>
          <a:srcRect l="11639" t="50000" r="51879" b="17166"/>
          <a:stretch/>
        </p:blipFill>
        <p:spPr>
          <a:xfrm>
            <a:off x="0" y="0"/>
            <a:ext cx="18288000" cy="10287000"/>
          </a:xfrm>
          <a:prstGeom prst="rect">
            <a:avLst/>
          </a:prstGeom>
          <a:noFill/>
          <a:ln>
            <a:noFill/>
          </a:ln>
        </p:spPr>
      </p:pic>
      <p:sp>
        <p:nvSpPr>
          <p:cNvPr id="24" name="Google Shape;24;p38"/>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20912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5"/>
        <p:cNvGrpSpPr/>
        <p:nvPr/>
      </p:nvGrpSpPr>
      <p:grpSpPr>
        <a:xfrm>
          <a:off x="0" y="0"/>
          <a:ext cx="0" cy="0"/>
          <a:chOff x="0" y="0"/>
          <a:chExt cx="0" cy="0"/>
        </a:xfrm>
      </p:grpSpPr>
      <p:sp>
        <p:nvSpPr>
          <p:cNvPr id="26" name="Google Shape;26;p39"/>
          <p:cNvSpPr/>
          <p:nvPr/>
        </p:nvSpPr>
        <p:spPr>
          <a:xfrm>
            <a:off x="16433209" y="9536605"/>
            <a:ext cx="1677580" cy="5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58448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Side by Side Compare">
  <p:cSld name="1 Side by Side Compare">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body" idx="1"/>
          </p:nvPr>
        </p:nvSpPr>
        <p:spPr>
          <a:xfrm>
            <a:off x="861250"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 name="Google Shape;30;p40"/>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 name="Google Shape;31;p40"/>
          <p:cNvSpPr txBox="1">
            <a:spLocks noGrp="1"/>
          </p:cNvSpPr>
          <p:nvPr>
            <p:ph type="body" idx="3"/>
          </p:nvPr>
        </p:nvSpPr>
        <p:spPr>
          <a:xfrm>
            <a:off x="9379388"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2" name="Google Shape;32;p40"/>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5933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728">
          <p15:clr>
            <a:srgbClr val="FBAE40"/>
          </p15:clr>
        </p15:guide>
        <p15:guide id="2" pos="5760">
          <p15:clr>
            <a:srgbClr val="FBAE40"/>
          </p15:clr>
        </p15:guide>
        <p15:guide id="3" orient="horz" pos="33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830580" y="583733"/>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1"/>
          <p:cNvSpPr txBox="1">
            <a:spLocks noGrp="1"/>
          </p:cNvSpPr>
          <p:nvPr>
            <p:ph type="body" idx="1"/>
          </p:nvPr>
        </p:nvSpPr>
        <p:spPr>
          <a:xfrm>
            <a:off x="861250" y="2761367"/>
            <a:ext cx="16581120" cy="6941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 name="Google Shape;36;p41"/>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5783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728">
          <p15:clr>
            <a:srgbClr val="FBAE40"/>
          </p15:clr>
        </p15:guide>
        <p15:guide id="2" pos="5760">
          <p15:clr>
            <a:srgbClr val="FBAE40"/>
          </p15:clr>
        </p15:guide>
        <p15:guide id="3" orient="horz" pos="33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37"/>
        <p:cNvGrpSpPr/>
        <p:nvPr/>
      </p:nvGrpSpPr>
      <p:grpSpPr>
        <a:xfrm>
          <a:off x="0" y="0"/>
          <a:ext cx="0" cy="0"/>
          <a:chOff x="0" y="0"/>
          <a:chExt cx="0" cy="0"/>
        </a:xfrm>
      </p:grpSpPr>
      <p:sp>
        <p:nvSpPr>
          <p:cNvPr id="38" name="Google Shape;38;p42"/>
          <p:cNvSpPr txBox="1">
            <a:spLocks noGrp="1"/>
          </p:cNvSpPr>
          <p:nvPr>
            <p:ph type="title"/>
          </p:nvPr>
        </p:nvSpPr>
        <p:spPr>
          <a:xfrm>
            <a:off x="830580" y="1090588"/>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39" name="Google Shape;39;p42"/>
          <p:cNvSpPr txBox="1">
            <a:spLocks noGrp="1"/>
          </p:cNvSpPr>
          <p:nvPr>
            <p:ph type="body" idx="1"/>
          </p:nvPr>
        </p:nvSpPr>
        <p:spPr>
          <a:xfrm>
            <a:off x="83058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0" name="Google Shape;40;p42"/>
          <p:cNvSpPr txBox="1">
            <a:spLocks noGrp="1"/>
          </p:cNvSpPr>
          <p:nvPr>
            <p:ph type="body" idx="2"/>
          </p:nvPr>
        </p:nvSpPr>
        <p:spPr>
          <a:xfrm>
            <a:off x="921565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1" name="Google Shape;41;p42"/>
          <p:cNvSpPr txBox="1">
            <a:spLocks noGrp="1"/>
          </p:cNvSpPr>
          <p:nvPr>
            <p:ph type="body" idx="3"/>
          </p:nvPr>
        </p:nvSpPr>
        <p:spPr>
          <a:xfrm>
            <a:off x="830580" y="1967616"/>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20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extLst>
      <p:ext uri="{BB962C8B-B14F-4D97-AF65-F5344CB8AC3E}">
        <p14:creationId xmlns:p14="http://schemas.microsoft.com/office/powerpoint/2010/main" val="355682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2"/>
        <p:cNvGrpSpPr/>
        <p:nvPr/>
      </p:nvGrpSpPr>
      <p:grpSpPr>
        <a:xfrm>
          <a:off x="0" y="0"/>
          <a:ext cx="0" cy="0"/>
          <a:chOff x="0" y="0"/>
          <a:chExt cx="0" cy="0"/>
        </a:xfrm>
      </p:grpSpPr>
      <p:sp>
        <p:nvSpPr>
          <p:cNvPr id="43" name="Google Shape;43;p4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43"/>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41460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6"/>
        <p:cNvGrpSpPr/>
        <p:nvPr/>
      </p:nvGrpSpPr>
      <p:grpSpPr>
        <a:xfrm>
          <a:off x="0" y="0"/>
          <a:ext cx="0" cy="0"/>
          <a:chOff x="0" y="0"/>
          <a:chExt cx="0" cy="0"/>
        </a:xfrm>
      </p:grpSpPr>
      <p:sp>
        <p:nvSpPr>
          <p:cNvPr id="47" name="Google Shape;47;p44"/>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44"/>
          <p:cNvSpPr/>
          <p:nvPr/>
        </p:nvSpPr>
        <p:spPr>
          <a:xfrm>
            <a:off x="16446823" y="9716467"/>
            <a:ext cx="1841178"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50;p44"/>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410065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53" name="Google Shape;53;p45"/>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1600"/>
              </a:spcBef>
              <a:spcAft>
                <a:spcPts val="0"/>
              </a:spcAft>
              <a:buSzPts val="1200"/>
              <a:buFont typeface="Trebuchet MS"/>
              <a:buNone/>
              <a:defRPr/>
            </a:lvl1pPr>
            <a:lvl2pPr marL="914400" lvl="1" indent="-228600" algn="l">
              <a:lnSpc>
                <a:spcPct val="90000"/>
              </a:lnSpc>
              <a:spcBef>
                <a:spcPts val="1600"/>
              </a:spcBef>
              <a:spcAft>
                <a:spcPts val="0"/>
              </a:spcAft>
              <a:buSzPts val="1000"/>
              <a:buFont typeface="Trebuchet MS"/>
              <a:buNone/>
              <a:defRPr/>
            </a:lvl2pPr>
            <a:lvl3pPr marL="1371600" lvl="2" indent="-228600" algn="l">
              <a:lnSpc>
                <a:spcPct val="90000"/>
              </a:lnSpc>
              <a:spcBef>
                <a:spcPts val="1600"/>
              </a:spcBef>
              <a:spcAft>
                <a:spcPts val="0"/>
              </a:spcAft>
              <a:buSzPts val="900"/>
              <a:buFont typeface="Trebuchet MS"/>
              <a:buNone/>
              <a:defRPr/>
            </a:lvl3pPr>
            <a:lvl4pPr marL="1828800" lvl="3" indent="-336550" algn="l">
              <a:spcBef>
                <a:spcPts val="1600"/>
              </a:spcBef>
              <a:spcAft>
                <a:spcPts val="0"/>
              </a:spcAft>
              <a:buClr>
                <a:schemeClr val="dk2"/>
              </a:buClr>
              <a:buSzPts val="1700"/>
              <a:buFont typeface="Trebuchet MS"/>
              <a:buChar char="–"/>
              <a:defRPr/>
            </a:lvl4pPr>
            <a:lvl5pPr marL="2286000" lvl="4" indent="-336550" algn="l">
              <a:spcBef>
                <a:spcPts val="600"/>
              </a:spcBef>
              <a:spcAft>
                <a:spcPts val="0"/>
              </a:spcAft>
              <a:buClr>
                <a:schemeClr val="dk2"/>
              </a:buClr>
              <a:buSzPts val="1700"/>
              <a:buFont typeface="Trebuchet MS"/>
              <a:buChar char="»"/>
              <a:defRPr/>
            </a:lvl5pPr>
            <a:lvl6pPr marL="2743200" lvl="5" indent="-336550" algn="l">
              <a:spcBef>
                <a:spcPts val="600"/>
              </a:spcBef>
              <a:spcAft>
                <a:spcPts val="0"/>
              </a:spcAft>
              <a:buClr>
                <a:schemeClr val="dk2"/>
              </a:buClr>
              <a:buSzPts val="1700"/>
              <a:buFont typeface="Trebuchet MS"/>
              <a:buChar char="»"/>
              <a:defRPr/>
            </a:lvl6pPr>
            <a:lvl7pPr marL="3200400" lvl="6" indent="-336550" algn="l">
              <a:spcBef>
                <a:spcPts val="600"/>
              </a:spcBef>
              <a:spcAft>
                <a:spcPts val="0"/>
              </a:spcAft>
              <a:buClr>
                <a:schemeClr val="dk2"/>
              </a:buClr>
              <a:buSzPts val="1700"/>
              <a:buFont typeface="Trebuchet MS"/>
              <a:buChar char="»"/>
              <a:defRPr/>
            </a:lvl7pPr>
            <a:lvl8pPr marL="3657600" lvl="7" indent="-336550" algn="l">
              <a:spcBef>
                <a:spcPts val="600"/>
              </a:spcBef>
              <a:spcAft>
                <a:spcPts val="0"/>
              </a:spcAft>
              <a:buClr>
                <a:schemeClr val="dk2"/>
              </a:buClr>
              <a:buSzPts val="1700"/>
              <a:buFont typeface="Trebuchet MS"/>
              <a:buChar char="»"/>
              <a:defRPr/>
            </a:lvl8pPr>
            <a:lvl9pPr marL="4114800" lvl="8" indent="-336550" algn="l">
              <a:spcBef>
                <a:spcPts val="600"/>
              </a:spcBef>
              <a:spcAft>
                <a:spcPts val="0"/>
              </a:spcAft>
              <a:buClr>
                <a:schemeClr val="dk2"/>
              </a:buClr>
              <a:buSzPts val="1700"/>
              <a:buFont typeface="Trebuchet MS"/>
              <a:buChar char="»"/>
              <a:defRPr/>
            </a:lvl9pPr>
          </a:lstStyle>
          <a:p>
            <a:endParaRPr/>
          </a:p>
        </p:txBody>
      </p:sp>
      <p:sp>
        <p:nvSpPr>
          <p:cNvPr id="54" name="Google Shape;54;p4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marL="0" marR="0" lvl="1"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2pPr>
            <a:lvl3pPr marL="0" marR="0" lvl="2"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3pPr>
            <a:lvl4pPr marL="0" marR="0" lvl="3"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4pPr>
            <a:lvl5pPr marL="0" marR="0" lvl="4"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5pPr>
            <a:lvl6pPr marL="0" marR="0" lvl="5"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6pPr>
            <a:lvl7pPr marL="0" marR="0" lvl="6"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7pPr>
            <a:lvl8pPr marL="0" marR="0" lvl="7"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8pPr>
            <a:lvl9pPr marL="0" marR="0" lvl="8" indent="0" algn="l" rtl="0">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583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5"/>
        <p:cNvGrpSpPr/>
        <p:nvPr/>
      </p:nvGrpSpPr>
      <p:grpSpPr>
        <a:xfrm>
          <a:off x="0" y="0"/>
          <a:ext cx="0" cy="0"/>
          <a:chOff x="0" y="0"/>
          <a:chExt cx="0" cy="0"/>
        </a:xfrm>
      </p:grpSpPr>
      <p:sp>
        <p:nvSpPr>
          <p:cNvPr id="56" name="Google Shape;56;p46"/>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46"/>
          <p:cNvSpPr txBox="1">
            <a:spLocks noGrp="1"/>
          </p:cNvSpPr>
          <p:nvPr>
            <p:ph type="body" idx="2"/>
          </p:nvPr>
        </p:nvSpPr>
        <p:spPr>
          <a:xfrm>
            <a:off x="865387" y="4129938"/>
            <a:ext cx="7007337" cy="65982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2800"/>
              <a:buFont typeface="Trebuchet MS"/>
              <a:buNone/>
              <a:defRPr sz="28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9" name="Google Shape;59;p46"/>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24800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60"/>
        <p:cNvGrpSpPr/>
        <p:nvPr/>
      </p:nvGrpSpPr>
      <p:grpSpPr>
        <a:xfrm>
          <a:off x="0" y="0"/>
          <a:ext cx="0" cy="0"/>
          <a:chOff x="0" y="0"/>
          <a:chExt cx="0" cy="0"/>
        </a:xfrm>
      </p:grpSpPr>
      <p:pic>
        <p:nvPicPr>
          <p:cNvPr id="61" name="Google Shape;61;p47" descr="A close up of a spider&#10;&#10;Description automatically generated"/>
          <p:cNvPicPr preferRelativeResize="0"/>
          <p:nvPr/>
        </p:nvPicPr>
        <p:blipFill rotWithShape="1">
          <a:blip r:embed="rId2">
            <a:alphaModFix/>
          </a:blip>
          <a:srcRect l="10305" t="3895" r="12403" b="26543"/>
          <a:stretch/>
        </p:blipFill>
        <p:spPr>
          <a:xfrm>
            <a:off x="0" y="0"/>
            <a:ext cx="18288000" cy="10287000"/>
          </a:xfrm>
          <a:prstGeom prst="rect">
            <a:avLst/>
          </a:prstGeom>
          <a:noFill/>
          <a:ln>
            <a:noFill/>
          </a:ln>
        </p:spPr>
      </p:pic>
      <p:pic>
        <p:nvPicPr>
          <p:cNvPr id="62" name="Google Shape;62;p47" descr="A picture containing text&#10;&#10;Description automatically generated"/>
          <p:cNvPicPr preferRelativeResize="0"/>
          <p:nvPr/>
        </p:nvPicPr>
        <p:blipFill rotWithShape="1">
          <a:blip r:embed="rId3">
            <a:alphaModFix/>
          </a:blip>
          <a:srcRect/>
          <a:stretch/>
        </p:blipFill>
        <p:spPr>
          <a:xfrm>
            <a:off x="14856483" y="7394108"/>
            <a:ext cx="2669325" cy="2164380"/>
          </a:xfrm>
          <a:prstGeom prst="rect">
            <a:avLst/>
          </a:prstGeom>
          <a:noFill/>
          <a:ln>
            <a:noFill/>
          </a:ln>
        </p:spPr>
      </p:pic>
    </p:spTree>
    <p:extLst>
      <p:ext uri="{BB962C8B-B14F-4D97-AF65-F5344CB8AC3E}">
        <p14:creationId xmlns:p14="http://schemas.microsoft.com/office/powerpoint/2010/main" val="42828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Photograph">
  <p:cSld name="1_Content with Photograph">
    <p:spTree>
      <p:nvGrpSpPr>
        <p:cNvPr id="1" name="Shape 63"/>
        <p:cNvGrpSpPr/>
        <p:nvPr/>
      </p:nvGrpSpPr>
      <p:grpSpPr>
        <a:xfrm>
          <a:off x="0" y="0"/>
          <a:ext cx="0" cy="0"/>
          <a:chOff x="0" y="0"/>
          <a:chExt cx="0" cy="0"/>
        </a:xfrm>
      </p:grpSpPr>
      <p:sp>
        <p:nvSpPr>
          <p:cNvPr id="64" name="Google Shape;64;p48"/>
          <p:cNvSpPr/>
          <p:nvPr/>
        </p:nvSpPr>
        <p:spPr>
          <a:xfrm>
            <a:off x="0" y="0"/>
            <a:ext cx="18288001" cy="10287000"/>
          </a:xfrm>
          <a:prstGeom prst="rect">
            <a:avLst/>
          </a:prstGeom>
          <a:solidFill>
            <a:schemeClr val="lt1"/>
          </a:solidFill>
          <a:ln>
            <a:noFill/>
          </a:ln>
        </p:spPr>
        <p:txBody>
          <a:bodyPr spcFirstLastPara="1" wrap="square" lIns="137150" tIns="68525" rIns="137150" bIns="68525" anchor="ctr" anchorCtr="0">
            <a:noAutofit/>
          </a:bodyPr>
          <a:lstStyle/>
          <a:p>
            <a:pPr marL="0" marR="0" lvl="0" indent="0" algn="ctr" rtl="0">
              <a:spcBef>
                <a:spcPts val="0"/>
              </a:spcBef>
              <a:spcAft>
                <a:spcPts val="0"/>
              </a:spcAft>
              <a:buClr>
                <a:schemeClr val="lt1"/>
              </a:buClr>
              <a:buSzPts val="3000"/>
              <a:buFont typeface="Arial"/>
              <a:buNone/>
            </a:pPr>
            <a:endParaRPr sz="3000">
              <a:solidFill>
                <a:schemeClr val="lt1"/>
              </a:solidFill>
              <a:latin typeface="Trebuchet MS"/>
              <a:ea typeface="Trebuchet MS"/>
              <a:cs typeface="Trebuchet MS"/>
              <a:sym typeface="Trebuchet MS"/>
            </a:endParaRPr>
          </a:p>
        </p:txBody>
      </p:sp>
      <p:sp>
        <p:nvSpPr>
          <p:cNvPr id="65" name="Google Shape;65;p48"/>
          <p:cNvSpPr txBox="1">
            <a:spLocks noGrp="1"/>
          </p:cNvSpPr>
          <p:nvPr>
            <p:ph type="title"/>
          </p:nvPr>
        </p:nvSpPr>
        <p:spPr>
          <a:xfrm>
            <a:off x="830582" y="1055877"/>
            <a:ext cx="8313500" cy="1031000"/>
          </a:xfrm>
          <a:prstGeom prst="rect">
            <a:avLst/>
          </a:prstGeom>
          <a:noFill/>
          <a:ln>
            <a:noFill/>
          </a:ln>
        </p:spPr>
        <p:txBody>
          <a:bodyPr spcFirstLastPara="1" wrap="square" lIns="82300" tIns="41125" rIns="82300" bIns="41125" anchor="b" anchorCtr="0">
            <a:noAutofit/>
          </a:bodyPr>
          <a:lstStyle>
            <a:lvl1pPr lvl="0" algn="l">
              <a:lnSpc>
                <a:spcPct val="90000"/>
              </a:lnSpc>
              <a:spcBef>
                <a:spcPts val="0"/>
              </a:spcBef>
              <a:spcAft>
                <a:spcPts val="0"/>
              </a:spcAft>
              <a:buClr>
                <a:schemeClr val="dk2"/>
              </a:buClr>
              <a:buSzPts val="1300"/>
              <a:buFont typeface="Trebuchet MS"/>
              <a:buNone/>
              <a:defRPr sz="4667">
                <a:solidFill>
                  <a:schemeClr val="dk2"/>
                </a:solidFill>
              </a:defRPr>
            </a:lvl1pPr>
            <a:lvl2pPr lvl="1" algn="l">
              <a:spcBef>
                <a:spcPts val="0"/>
              </a:spcBef>
              <a:spcAft>
                <a:spcPts val="0"/>
              </a:spcAft>
              <a:buClr>
                <a:srgbClr val="73B900"/>
              </a:buClr>
              <a:buSzPts val="1300"/>
              <a:buFont typeface="Arial"/>
              <a:buNone/>
              <a:defRPr/>
            </a:lvl2pPr>
            <a:lvl3pPr lvl="2" algn="l">
              <a:spcBef>
                <a:spcPts val="0"/>
              </a:spcBef>
              <a:spcAft>
                <a:spcPts val="0"/>
              </a:spcAft>
              <a:buClr>
                <a:srgbClr val="73B900"/>
              </a:buClr>
              <a:buSzPts val="1300"/>
              <a:buFont typeface="Arial"/>
              <a:buNone/>
              <a:defRPr/>
            </a:lvl3pPr>
            <a:lvl4pPr lvl="3" algn="l">
              <a:spcBef>
                <a:spcPts val="0"/>
              </a:spcBef>
              <a:spcAft>
                <a:spcPts val="0"/>
              </a:spcAft>
              <a:buClr>
                <a:srgbClr val="73B900"/>
              </a:buClr>
              <a:buSzPts val="1300"/>
              <a:buFont typeface="Arial"/>
              <a:buNone/>
              <a:defRPr/>
            </a:lvl4pPr>
            <a:lvl5pPr lvl="4" algn="l">
              <a:spcBef>
                <a:spcPts val="0"/>
              </a:spcBef>
              <a:spcAft>
                <a:spcPts val="0"/>
              </a:spcAft>
              <a:buClr>
                <a:srgbClr val="73B900"/>
              </a:buClr>
              <a:buSzPts val="1300"/>
              <a:buFont typeface="Arial"/>
              <a:buNone/>
              <a:defRPr/>
            </a:lvl5pPr>
            <a:lvl6pPr lvl="5" algn="l">
              <a:spcBef>
                <a:spcPts val="0"/>
              </a:spcBef>
              <a:spcAft>
                <a:spcPts val="0"/>
              </a:spcAft>
              <a:buClr>
                <a:srgbClr val="73B900"/>
              </a:buClr>
              <a:buSzPts val="1300"/>
              <a:buFont typeface="Arial"/>
              <a:buNone/>
              <a:defRPr/>
            </a:lvl6pPr>
            <a:lvl7pPr lvl="6" algn="l">
              <a:spcBef>
                <a:spcPts val="0"/>
              </a:spcBef>
              <a:spcAft>
                <a:spcPts val="0"/>
              </a:spcAft>
              <a:buClr>
                <a:srgbClr val="73B900"/>
              </a:buClr>
              <a:buSzPts val="1300"/>
              <a:buFont typeface="Arial"/>
              <a:buNone/>
              <a:defRPr/>
            </a:lvl7pPr>
            <a:lvl8pPr lvl="7" algn="l">
              <a:spcBef>
                <a:spcPts val="0"/>
              </a:spcBef>
              <a:spcAft>
                <a:spcPts val="0"/>
              </a:spcAft>
              <a:buClr>
                <a:srgbClr val="73B900"/>
              </a:buClr>
              <a:buSzPts val="1300"/>
              <a:buFont typeface="Arial"/>
              <a:buNone/>
              <a:defRPr/>
            </a:lvl8pPr>
            <a:lvl9pPr lvl="8" algn="l">
              <a:spcBef>
                <a:spcPts val="0"/>
              </a:spcBef>
              <a:spcAft>
                <a:spcPts val="0"/>
              </a:spcAft>
              <a:buClr>
                <a:srgbClr val="73B900"/>
              </a:buClr>
              <a:buSzPts val="1300"/>
              <a:buFont typeface="Arial"/>
              <a:buNone/>
              <a:defRPr/>
            </a:lvl9pPr>
          </a:lstStyle>
          <a:p>
            <a:endParaRPr/>
          </a:p>
        </p:txBody>
      </p:sp>
      <p:sp>
        <p:nvSpPr>
          <p:cNvPr id="66" name="Google Shape;66;p48"/>
          <p:cNvSpPr txBox="1">
            <a:spLocks noGrp="1"/>
          </p:cNvSpPr>
          <p:nvPr>
            <p:ph type="body" idx="1"/>
          </p:nvPr>
        </p:nvSpPr>
        <p:spPr>
          <a:xfrm>
            <a:off x="853442" y="3619500"/>
            <a:ext cx="8291000" cy="6041500"/>
          </a:xfrm>
          <a:prstGeom prst="rect">
            <a:avLst/>
          </a:prstGeom>
          <a:noFill/>
          <a:ln>
            <a:noFill/>
          </a:ln>
        </p:spPr>
        <p:txBody>
          <a:bodyPr spcFirstLastPara="1" wrap="square" lIns="82300" tIns="41125" rIns="82300" bIns="41125" anchor="t" anchorCtr="0">
            <a:noAutofit/>
          </a:bodyPr>
          <a:lstStyle>
            <a:lvl1pPr marL="457200" lvl="0" indent="-228600" algn="l">
              <a:lnSpc>
                <a:spcPct val="90000"/>
              </a:lnSpc>
              <a:spcBef>
                <a:spcPts val="1667"/>
              </a:spcBef>
              <a:spcAft>
                <a:spcPts val="0"/>
              </a:spcAft>
              <a:buClr>
                <a:schemeClr val="dk1"/>
              </a:buClr>
              <a:buSzPts val="1800"/>
              <a:buFont typeface="Trebuchet MS"/>
              <a:buNone/>
              <a:defRPr sz="3000">
                <a:solidFill>
                  <a:schemeClr val="dk2"/>
                </a:solidFill>
              </a:defRPr>
            </a:lvl1pPr>
            <a:lvl2pPr marL="914400" lvl="1" indent="-228600" algn="l">
              <a:lnSpc>
                <a:spcPct val="90000"/>
              </a:lnSpc>
              <a:spcBef>
                <a:spcPts val="1667"/>
              </a:spcBef>
              <a:spcAft>
                <a:spcPts val="0"/>
              </a:spcAft>
              <a:buClr>
                <a:schemeClr val="dk1"/>
              </a:buClr>
              <a:buSzPts val="1400"/>
              <a:buFont typeface="Trebuchet MS"/>
              <a:buNone/>
              <a:defRPr sz="2333">
                <a:solidFill>
                  <a:schemeClr val="dk2"/>
                </a:solidFill>
              </a:defRPr>
            </a:lvl2pPr>
            <a:lvl3pPr marL="1371600" lvl="2" indent="-228600" algn="l">
              <a:lnSpc>
                <a:spcPct val="90000"/>
              </a:lnSpc>
              <a:spcBef>
                <a:spcPts val="1667"/>
              </a:spcBef>
              <a:spcAft>
                <a:spcPts val="0"/>
              </a:spcAft>
              <a:buClr>
                <a:schemeClr val="dk1"/>
              </a:buClr>
              <a:buSzPts val="1200"/>
              <a:buFont typeface="Trebuchet MS"/>
              <a:buNone/>
              <a:defRPr sz="2000">
                <a:solidFill>
                  <a:schemeClr val="dk2"/>
                </a:solidFill>
              </a:defRPr>
            </a:lvl3pPr>
            <a:lvl4pPr marL="1828800" lvl="3" indent="-342900" algn="l">
              <a:spcBef>
                <a:spcPts val="1667"/>
              </a:spcBef>
              <a:spcAft>
                <a:spcPts val="0"/>
              </a:spcAft>
              <a:buClr>
                <a:schemeClr val="dk1"/>
              </a:buClr>
              <a:buSzPts val="1800"/>
              <a:buFont typeface="Noto Sans Symbols"/>
              <a:buChar char="▪"/>
              <a:defRPr sz="3000">
                <a:solidFill>
                  <a:schemeClr val="lt1"/>
                </a:solidFill>
              </a:defRPr>
            </a:lvl4pPr>
            <a:lvl5pPr marL="2286000" lvl="4" indent="-355600" algn="l">
              <a:spcBef>
                <a:spcPts val="667"/>
              </a:spcBef>
              <a:spcAft>
                <a:spcPts val="0"/>
              </a:spcAft>
              <a:buClr>
                <a:schemeClr val="dk1"/>
              </a:buClr>
              <a:buSzPts val="2000"/>
              <a:buFont typeface="Noto Sans Symbols"/>
              <a:buChar char="▪"/>
              <a:defRPr>
                <a:solidFill>
                  <a:schemeClr val="lt1"/>
                </a:solidFill>
              </a:defRPr>
            </a:lvl5pPr>
            <a:lvl6pPr marL="2743200" lvl="5" indent="-330200" algn="l">
              <a:spcBef>
                <a:spcPts val="667"/>
              </a:spcBef>
              <a:spcAft>
                <a:spcPts val="0"/>
              </a:spcAft>
              <a:buClr>
                <a:schemeClr val="dk2"/>
              </a:buClr>
              <a:buSzPts val="1600"/>
              <a:buFont typeface="Trebuchet MS"/>
              <a:buChar char="»"/>
              <a:defRPr/>
            </a:lvl6pPr>
            <a:lvl7pPr marL="3200400" lvl="6" indent="-330200" algn="l">
              <a:spcBef>
                <a:spcPts val="667"/>
              </a:spcBef>
              <a:spcAft>
                <a:spcPts val="0"/>
              </a:spcAft>
              <a:buClr>
                <a:schemeClr val="dk2"/>
              </a:buClr>
              <a:buSzPts val="1600"/>
              <a:buFont typeface="Trebuchet MS"/>
              <a:buChar char="»"/>
              <a:defRPr/>
            </a:lvl7pPr>
            <a:lvl8pPr marL="3657600" lvl="7" indent="-330200" algn="l">
              <a:spcBef>
                <a:spcPts val="667"/>
              </a:spcBef>
              <a:spcAft>
                <a:spcPts val="0"/>
              </a:spcAft>
              <a:buClr>
                <a:schemeClr val="dk2"/>
              </a:buClr>
              <a:buSzPts val="1600"/>
              <a:buFont typeface="Trebuchet MS"/>
              <a:buChar char="»"/>
              <a:defRPr/>
            </a:lvl8pPr>
            <a:lvl9pPr marL="4114800" lvl="8" indent="-330200" algn="l">
              <a:spcBef>
                <a:spcPts val="667"/>
              </a:spcBef>
              <a:spcAft>
                <a:spcPts val="0"/>
              </a:spcAft>
              <a:buClr>
                <a:schemeClr val="dk2"/>
              </a:buClr>
              <a:buSzPts val="1600"/>
              <a:buFont typeface="Trebuchet MS"/>
              <a:buChar char="»"/>
              <a:defRPr/>
            </a:lvl9pPr>
          </a:lstStyle>
          <a:p>
            <a:endParaRPr/>
          </a:p>
        </p:txBody>
      </p:sp>
      <p:sp>
        <p:nvSpPr>
          <p:cNvPr id="67" name="Google Shape;67;p48"/>
          <p:cNvSpPr txBox="1">
            <a:spLocks noGrp="1"/>
          </p:cNvSpPr>
          <p:nvPr>
            <p:ph type="body" idx="2"/>
          </p:nvPr>
        </p:nvSpPr>
        <p:spPr>
          <a:xfrm>
            <a:off x="830582" y="1972223"/>
            <a:ext cx="8313500" cy="875500"/>
          </a:xfrm>
          <a:prstGeom prst="rect">
            <a:avLst/>
          </a:prstGeom>
          <a:noFill/>
          <a:ln>
            <a:noFill/>
          </a:ln>
        </p:spPr>
        <p:txBody>
          <a:bodyPr spcFirstLastPara="1" wrap="square" lIns="82300" tIns="41125" rIns="82300" bIns="41125" anchor="t" anchorCtr="0">
            <a:noAutofit/>
          </a:bodyPr>
          <a:lstStyle>
            <a:lvl1pPr marL="457200" lvl="0" indent="-228600" algn="l">
              <a:lnSpc>
                <a:spcPct val="90000"/>
              </a:lnSpc>
              <a:spcBef>
                <a:spcPts val="1667"/>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667"/>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2743200" lvl="5" indent="-330200" algn="l">
              <a:spcBef>
                <a:spcPts val="667"/>
              </a:spcBef>
              <a:spcAft>
                <a:spcPts val="0"/>
              </a:spcAft>
              <a:buClr>
                <a:schemeClr val="dk2"/>
              </a:buClr>
              <a:buSzPts val="1600"/>
              <a:buFont typeface="Trebuchet MS"/>
              <a:buChar char="»"/>
              <a:defRPr/>
            </a:lvl6pPr>
            <a:lvl7pPr marL="3200400" lvl="6" indent="-330200" algn="l">
              <a:spcBef>
                <a:spcPts val="667"/>
              </a:spcBef>
              <a:spcAft>
                <a:spcPts val="0"/>
              </a:spcAft>
              <a:buClr>
                <a:schemeClr val="dk2"/>
              </a:buClr>
              <a:buSzPts val="1600"/>
              <a:buFont typeface="Trebuchet MS"/>
              <a:buChar char="»"/>
              <a:defRPr/>
            </a:lvl7pPr>
            <a:lvl8pPr marL="3657600" lvl="7" indent="-330200" algn="l">
              <a:spcBef>
                <a:spcPts val="667"/>
              </a:spcBef>
              <a:spcAft>
                <a:spcPts val="0"/>
              </a:spcAft>
              <a:buClr>
                <a:schemeClr val="dk2"/>
              </a:buClr>
              <a:buSzPts val="1600"/>
              <a:buFont typeface="Trebuchet MS"/>
              <a:buChar char="»"/>
              <a:defRPr/>
            </a:lvl8pPr>
            <a:lvl9pPr marL="4114800" lvl="8" indent="-330200" algn="l">
              <a:spcBef>
                <a:spcPts val="667"/>
              </a:spcBef>
              <a:spcAft>
                <a:spcPts val="0"/>
              </a:spcAft>
              <a:buClr>
                <a:schemeClr val="dk2"/>
              </a:buClr>
              <a:buSzPts val="1600"/>
              <a:buFont typeface="Trebuchet MS"/>
              <a:buChar char="»"/>
              <a:defRPr/>
            </a:lvl9pPr>
          </a:lstStyle>
          <a:p>
            <a:endParaRPr/>
          </a:p>
        </p:txBody>
      </p:sp>
    </p:spTree>
    <p:extLst>
      <p:ext uri="{BB962C8B-B14F-4D97-AF65-F5344CB8AC3E}">
        <p14:creationId xmlns:p14="http://schemas.microsoft.com/office/powerpoint/2010/main" val="299654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8"/>
        <p:cNvGrpSpPr/>
        <p:nvPr/>
      </p:nvGrpSpPr>
      <p:grpSpPr>
        <a:xfrm>
          <a:off x="0" y="0"/>
          <a:ext cx="0" cy="0"/>
          <a:chOff x="0" y="0"/>
          <a:chExt cx="0" cy="0"/>
        </a:xfrm>
      </p:grpSpPr>
      <p:sp>
        <p:nvSpPr>
          <p:cNvPr id="69" name="Google Shape;69;p49"/>
          <p:cNvSpPr txBox="1">
            <a:spLocks noGrp="1"/>
          </p:cNvSpPr>
          <p:nvPr>
            <p:ph type="title"/>
          </p:nvPr>
        </p:nvSpPr>
        <p:spPr>
          <a:xfrm>
            <a:off x="1043684" y="1102044"/>
            <a:ext cx="16200600" cy="985200"/>
          </a:xfrm>
          <a:prstGeom prst="rect">
            <a:avLst/>
          </a:prstGeom>
          <a:noFill/>
          <a:ln>
            <a:noFill/>
          </a:ln>
        </p:spPr>
        <p:txBody>
          <a:bodyPr spcFirstLastPara="1" wrap="square" lIns="76200" tIns="38100" rIns="76200" bIns="38100" anchor="b" anchorCtr="0">
            <a:noAutofit/>
          </a:bodyPr>
          <a:lstStyle>
            <a:lvl1pPr lvl="0" algn="l">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70" name="Google Shape;70;p49"/>
          <p:cNvSpPr txBox="1">
            <a:spLocks noGrp="1"/>
          </p:cNvSpPr>
          <p:nvPr>
            <p:ph type="body" idx="1"/>
          </p:nvPr>
        </p:nvSpPr>
        <p:spPr>
          <a:xfrm>
            <a:off x="1043982" y="2487284"/>
            <a:ext cx="16200000" cy="6453000"/>
          </a:xfrm>
          <a:prstGeom prst="rect">
            <a:avLst/>
          </a:prstGeom>
          <a:noFill/>
          <a:ln>
            <a:noFill/>
          </a:ln>
        </p:spPr>
        <p:txBody>
          <a:bodyPr spcFirstLastPara="1" wrap="square" lIns="76200" tIns="38100" rIns="76200" bIns="38100" anchor="t" anchorCtr="0">
            <a:noAutofit/>
          </a:bodyPr>
          <a:lstStyle>
            <a:lvl1pPr marL="457200" lvl="0" indent="-323850" algn="l">
              <a:lnSpc>
                <a:spcPct val="90000"/>
              </a:lnSpc>
              <a:spcBef>
                <a:spcPts val="1600"/>
              </a:spcBef>
              <a:spcAft>
                <a:spcPts val="0"/>
              </a:spcAft>
              <a:buClr>
                <a:schemeClr val="dk1"/>
              </a:buClr>
              <a:buSzPts val="1500"/>
              <a:buFont typeface="Arial"/>
              <a:buChar char="•"/>
              <a:defRPr sz="3000">
                <a:solidFill>
                  <a:schemeClr val="dk2"/>
                </a:solidFill>
              </a:defRPr>
            </a:lvl1pPr>
            <a:lvl2pPr marL="914400" lvl="1" indent="-317500" algn="l">
              <a:lnSpc>
                <a:spcPct val="90000"/>
              </a:lnSpc>
              <a:spcBef>
                <a:spcPts val="1600"/>
              </a:spcBef>
              <a:spcAft>
                <a:spcPts val="0"/>
              </a:spcAft>
              <a:buClr>
                <a:schemeClr val="dk1"/>
              </a:buClr>
              <a:buSzPts val="1400"/>
              <a:buFont typeface="Arial"/>
              <a:buChar char="•"/>
              <a:defRPr sz="2800">
                <a:solidFill>
                  <a:schemeClr val="dk2"/>
                </a:solidFill>
              </a:defRPr>
            </a:lvl2pPr>
            <a:lvl3pPr marL="1371600" lvl="2" indent="-304800" algn="l">
              <a:lnSpc>
                <a:spcPct val="90000"/>
              </a:lnSpc>
              <a:spcBef>
                <a:spcPts val="1600"/>
              </a:spcBef>
              <a:spcAft>
                <a:spcPts val="0"/>
              </a:spcAft>
              <a:buClr>
                <a:schemeClr val="dk1"/>
              </a:buClr>
              <a:buSzPts val="1200"/>
              <a:buFont typeface="Arial"/>
              <a:buChar char="•"/>
              <a:defRPr sz="2400">
                <a:solidFill>
                  <a:schemeClr val="dk2"/>
                </a:solidFill>
              </a:defRPr>
            </a:lvl3pPr>
            <a:lvl4pPr marL="1828800" lvl="3" indent="-323850" algn="l">
              <a:spcBef>
                <a:spcPts val="1600"/>
              </a:spcBef>
              <a:spcAft>
                <a:spcPts val="0"/>
              </a:spcAft>
              <a:buClr>
                <a:schemeClr val="dk1"/>
              </a:buClr>
              <a:buSzPts val="1500"/>
              <a:buFont typeface="Noto Sans Symbols"/>
              <a:buChar char="▪"/>
              <a:defRPr sz="3000">
                <a:solidFill>
                  <a:schemeClr val="lt1"/>
                </a:solidFill>
              </a:defRPr>
            </a:lvl4pPr>
            <a:lvl5pPr marL="2286000" lvl="4" indent="-336550" algn="l">
              <a:spcBef>
                <a:spcPts val="800"/>
              </a:spcBef>
              <a:spcAft>
                <a:spcPts val="0"/>
              </a:spcAft>
              <a:buClr>
                <a:schemeClr val="dk1"/>
              </a:buClr>
              <a:buSzPts val="1700"/>
              <a:buFont typeface="Noto Sans Symbols"/>
              <a:buChar char="▪"/>
              <a:defRPr>
                <a:solidFill>
                  <a:schemeClr val="lt1"/>
                </a:solidFill>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
        <p:nvSpPr>
          <p:cNvPr id="71" name="Google Shape;71;p49"/>
          <p:cNvSpPr txBox="1">
            <a:spLocks noGrp="1"/>
          </p:cNvSpPr>
          <p:nvPr>
            <p:ph type="sldNum" idx="12"/>
          </p:nvPr>
        </p:nvSpPr>
        <p:spPr>
          <a:xfrm>
            <a:off x="17113569" y="9499702"/>
            <a:ext cx="1097400" cy="787800"/>
          </a:xfrm>
          <a:prstGeom prst="rect">
            <a:avLst/>
          </a:prstGeom>
          <a:noFill/>
          <a:ln>
            <a:noFill/>
          </a:ln>
        </p:spPr>
        <p:txBody>
          <a:bodyPr spcFirstLastPara="1" wrap="square" lIns="76200" tIns="76200" rIns="76200" bIns="76200"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180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72"/>
        <p:cNvGrpSpPr/>
        <p:nvPr/>
      </p:nvGrpSpPr>
      <p:grpSpPr>
        <a:xfrm>
          <a:off x="0" y="0"/>
          <a:ext cx="0" cy="0"/>
          <a:chOff x="0" y="0"/>
          <a:chExt cx="0" cy="0"/>
        </a:xfrm>
      </p:grpSpPr>
      <p:sp>
        <p:nvSpPr>
          <p:cNvPr id="73" name="Google Shape;73;p50"/>
          <p:cNvSpPr txBox="1">
            <a:spLocks noGrp="1"/>
          </p:cNvSpPr>
          <p:nvPr>
            <p:ph type="title"/>
          </p:nvPr>
        </p:nvSpPr>
        <p:spPr>
          <a:xfrm>
            <a:off x="830580" y="1229043"/>
            <a:ext cx="16626999" cy="985000"/>
          </a:xfrm>
          <a:prstGeom prst="rect">
            <a:avLst/>
          </a:prstGeom>
          <a:noFill/>
          <a:ln>
            <a:noFill/>
          </a:ln>
        </p:spPr>
        <p:txBody>
          <a:bodyPr spcFirstLastPara="1" wrap="square" lIns="91400" tIns="45700" rIns="91400"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
        <p:nvSpPr>
          <p:cNvPr id="74" name="Google Shape;74;p50"/>
          <p:cNvSpPr txBox="1">
            <a:spLocks noGrp="1"/>
          </p:cNvSpPr>
          <p:nvPr>
            <p:ph type="body" idx="1"/>
          </p:nvPr>
        </p:nvSpPr>
        <p:spPr>
          <a:xfrm>
            <a:off x="861250" y="3505058"/>
            <a:ext cx="16581000" cy="6198000"/>
          </a:xfrm>
          <a:prstGeom prst="rect">
            <a:avLst/>
          </a:prstGeom>
          <a:noFill/>
          <a:ln>
            <a:noFill/>
          </a:ln>
        </p:spPr>
        <p:txBody>
          <a:bodyPr spcFirstLastPara="1" wrap="square" lIns="91400" tIns="45700" rIns="91400" bIns="45700" anchor="t" anchorCtr="0">
            <a:noAutofit/>
          </a:bodyPr>
          <a:lstStyle>
            <a:lvl1pPr marL="457200" lvl="0" indent="-228600" algn="l">
              <a:lnSpc>
                <a:spcPct val="90000"/>
              </a:lnSpc>
              <a:spcBef>
                <a:spcPts val="1667"/>
              </a:spcBef>
              <a:spcAft>
                <a:spcPts val="0"/>
              </a:spcAft>
              <a:buClr>
                <a:schemeClr val="dk1"/>
              </a:buClr>
              <a:buSzPts val="1800"/>
              <a:buFont typeface="Trebuchet MS"/>
              <a:buNone/>
              <a:defRPr sz="3000">
                <a:solidFill>
                  <a:schemeClr val="dk2"/>
                </a:solidFill>
              </a:defRPr>
            </a:lvl1pPr>
            <a:lvl2pPr marL="914400" lvl="1" indent="-228600" algn="l">
              <a:lnSpc>
                <a:spcPct val="90000"/>
              </a:lnSpc>
              <a:spcBef>
                <a:spcPts val="1667"/>
              </a:spcBef>
              <a:spcAft>
                <a:spcPts val="0"/>
              </a:spcAft>
              <a:buClr>
                <a:schemeClr val="dk1"/>
              </a:buClr>
              <a:buSzPts val="1700"/>
              <a:buFont typeface="Trebuchet MS"/>
              <a:buNone/>
              <a:defRPr sz="2833">
                <a:solidFill>
                  <a:schemeClr val="dk2"/>
                </a:solidFill>
              </a:defRPr>
            </a:lvl2pPr>
            <a:lvl3pPr marL="1371600" lvl="2" indent="-228600" algn="l">
              <a:lnSpc>
                <a:spcPct val="90000"/>
              </a:lnSpc>
              <a:spcBef>
                <a:spcPts val="1667"/>
              </a:spcBef>
              <a:spcAft>
                <a:spcPts val="0"/>
              </a:spcAft>
              <a:buClr>
                <a:schemeClr val="dk1"/>
              </a:buClr>
              <a:buSzPts val="1400"/>
              <a:buFont typeface="Trebuchet MS"/>
              <a:buNone/>
              <a:defRPr sz="2333">
                <a:solidFill>
                  <a:schemeClr val="dk2"/>
                </a:solidFill>
              </a:defRPr>
            </a:lvl3pPr>
            <a:lvl4pPr marL="1828800" lvl="3" indent="-342900" algn="l">
              <a:lnSpc>
                <a:spcPct val="100000"/>
              </a:lnSpc>
              <a:spcBef>
                <a:spcPts val="1667"/>
              </a:spcBef>
              <a:spcAft>
                <a:spcPts val="0"/>
              </a:spcAft>
              <a:buClr>
                <a:schemeClr val="dk1"/>
              </a:buClr>
              <a:buSzPts val="1800"/>
              <a:buFont typeface="Noto Sans Symbols"/>
              <a:buChar char="▪"/>
              <a:defRPr sz="3000">
                <a:solidFill>
                  <a:schemeClr val="lt1"/>
                </a:solidFill>
              </a:defRPr>
            </a:lvl4pPr>
            <a:lvl5pPr marL="2286000" lvl="4" indent="-355600" algn="l">
              <a:lnSpc>
                <a:spcPct val="100000"/>
              </a:lnSpc>
              <a:spcBef>
                <a:spcPts val="667"/>
              </a:spcBef>
              <a:spcAft>
                <a:spcPts val="0"/>
              </a:spcAft>
              <a:buClr>
                <a:schemeClr val="dk1"/>
              </a:buClr>
              <a:buSzPts val="2000"/>
              <a:buFont typeface="Noto Sans Symbols"/>
              <a:buChar char="▪"/>
              <a:defRPr>
                <a:solidFill>
                  <a:schemeClr val="lt1"/>
                </a:solidFill>
              </a:defRPr>
            </a:lvl5pPr>
            <a:lvl6pPr marL="2743200" lvl="5" indent="-342900" algn="l">
              <a:lnSpc>
                <a:spcPct val="100000"/>
              </a:lnSpc>
              <a:spcBef>
                <a:spcPts val="667"/>
              </a:spcBef>
              <a:spcAft>
                <a:spcPts val="0"/>
              </a:spcAft>
              <a:buClr>
                <a:schemeClr val="dk2"/>
              </a:buClr>
              <a:buSzPts val="1800"/>
              <a:buFont typeface="Trebuchet MS"/>
              <a:buChar char="»"/>
              <a:defRPr/>
            </a:lvl6pPr>
            <a:lvl7pPr marL="3200400" lvl="6" indent="-342900" algn="l">
              <a:lnSpc>
                <a:spcPct val="100000"/>
              </a:lnSpc>
              <a:spcBef>
                <a:spcPts val="667"/>
              </a:spcBef>
              <a:spcAft>
                <a:spcPts val="0"/>
              </a:spcAft>
              <a:buClr>
                <a:schemeClr val="dk2"/>
              </a:buClr>
              <a:buSzPts val="1800"/>
              <a:buFont typeface="Trebuchet MS"/>
              <a:buChar char="»"/>
              <a:defRPr/>
            </a:lvl7pPr>
            <a:lvl8pPr marL="3657600" lvl="7" indent="-342900" algn="l">
              <a:lnSpc>
                <a:spcPct val="100000"/>
              </a:lnSpc>
              <a:spcBef>
                <a:spcPts val="667"/>
              </a:spcBef>
              <a:spcAft>
                <a:spcPts val="0"/>
              </a:spcAft>
              <a:buClr>
                <a:schemeClr val="dk2"/>
              </a:buClr>
              <a:buSzPts val="1800"/>
              <a:buFont typeface="Trebuchet MS"/>
              <a:buChar char="»"/>
              <a:defRPr/>
            </a:lvl8pPr>
            <a:lvl9pPr marL="4114800" lvl="8" indent="-342900" algn="l">
              <a:lnSpc>
                <a:spcPct val="100000"/>
              </a:lnSpc>
              <a:spcBef>
                <a:spcPts val="667"/>
              </a:spcBef>
              <a:spcAft>
                <a:spcPts val="0"/>
              </a:spcAft>
              <a:buClr>
                <a:schemeClr val="dk2"/>
              </a:buClr>
              <a:buSzPts val="1800"/>
              <a:buFont typeface="Trebuchet MS"/>
              <a:buChar char="»"/>
              <a:defRPr/>
            </a:lvl9pPr>
          </a:lstStyle>
          <a:p>
            <a:endParaRPr/>
          </a:p>
        </p:txBody>
      </p:sp>
      <p:sp>
        <p:nvSpPr>
          <p:cNvPr id="75" name="Google Shape;75;p50"/>
          <p:cNvSpPr txBox="1">
            <a:spLocks noGrp="1"/>
          </p:cNvSpPr>
          <p:nvPr>
            <p:ph type="body" idx="2"/>
          </p:nvPr>
        </p:nvSpPr>
        <p:spPr>
          <a:xfrm>
            <a:off x="830580" y="2099222"/>
            <a:ext cx="16626999" cy="876000"/>
          </a:xfrm>
          <a:prstGeom prst="rect">
            <a:avLst/>
          </a:prstGeom>
          <a:noFill/>
          <a:ln>
            <a:noFill/>
          </a:ln>
        </p:spPr>
        <p:txBody>
          <a:bodyPr spcFirstLastPara="1" wrap="square" lIns="91400" tIns="45700" rIns="91400" bIns="45700" anchor="t" anchorCtr="0">
            <a:noAutofit/>
          </a:bodyPr>
          <a:lstStyle>
            <a:lvl1pPr marL="457200" lvl="0" indent="-228600" algn="ctr">
              <a:lnSpc>
                <a:spcPct val="90000"/>
              </a:lnSpc>
              <a:spcBef>
                <a:spcPts val="1667"/>
              </a:spcBef>
              <a:spcAft>
                <a:spcPts val="0"/>
              </a:spcAft>
              <a:buSzPts val="24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667"/>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667"/>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10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667"/>
              </a:spcBef>
              <a:spcAft>
                <a:spcPts val="0"/>
              </a:spcAft>
              <a:buClr>
                <a:schemeClr val="dk2"/>
              </a:buClr>
              <a:buSzPts val="1800"/>
              <a:buFont typeface="Trebuchet MS"/>
              <a:buChar char="»"/>
              <a:defRPr/>
            </a:lvl6pPr>
            <a:lvl7pPr marL="3200400" lvl="6" indent="-342900" algn="l">
              <a:lnSpc>
                <a:spcPct val="100000"/>
              </a:lnSpc>
              <a:spcBef>
                <a:spcPts val="667"/>
              </a:spcBef>
              <a:spcAft>
                <a:spcPts val="0"/>
              </a:spcAft>
              <a:buClr>
                <a:schemeClr val="dk2"/>
              </a:buClr>
              <a:buSzPts val="1800"/>
              <a:buFont typeface="Trebuchet MS"/>
              <a:buChar char="»"/>
              <a:defRPr/>
            </a:lvl7pPr>
            <a:lvl8pPr marL="3657600" lvl="7" indent="-342900" algn="l">
              <a:lnSpc>
                <a:spcPct val="100000"/>
              </a:lnSpc>
              <a:spcBef>
                <a:spcPts val="667"/>
              </a:spcBef>
              <a:spcAft>
                <a:spcPts val="0"/>
              </a:spcAft>
              <a:buClr>
                <a:schemeClr val="dk2"/>
              </a:buClr>
              <a:buSzPts val="1800"/>
              <a:buFont typeface="Trebuchet MS"/>
              <a:buChar char="»"/>
              <a:defRPr/>
            </a:lvl8pPr>
            <a:lvl9pPr marL="4114800" lvl="8" indent="-342900" algn="l">
              <a:lnSpc>
                <a:spcPct val="100000"/>
              </a:lnSpc>
              <a:spcBef>
                <a:spcPts val="667"/>
              </a:spcBef>
              <a:spcAft>
                <a:spcPts val="0"/>
              </a:spcAft>
              <a:buClr>
                <a:schemeClr val="dk2"/>
              </a:buClr>
              <a:buSzPts val="1800"/>
              <a:buFont typeface="Trebuchet MS"/>
              <a:buChar char="»"/>
              <a:defRPr/>
            </a:lvl9pPr>
          </a:lstStyle>
          <a:p>
            <a:endParaRPr/>
          </a:p>
        </p:txBody>
      </p:sp>
      <p:sp>
        <p:nvSpPr>
          <p:cNvPr id="76" name="Google Shape;76;p50"/>
          <p:cNvSpPr/>
          <p:nvPr/>
        </p:nvSpPr>
        <p:spPr>
          <a:xfrm>
            <a:off x="280472" y="9626425"/>
            <a:ext cx="4605000" cy="413500"/>
          </a:xfrm>
          <a:prstGeom prst="rect">
            <a:avLst/>
          </a:prstGeom>
          <a:noFill/>
          <a:ln>
            <a:noFill/>
          </a:ln>
        </p:spPr>
        <p:txBody>
          <a:bodyPr spcFirstLastPara="1" wrap="square" lIns="152325" tIns="76150" rIns="152325" bIns="7615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1167" b="1" i="0" u="none" strike="noStrike" cap="none">
                <a:solidFill>
                  <a:schemeClr val="dk2"/>
                </a:solidFill>
                <a:latin typeface="Trebuchet MS"/>
                <a:ea typeface="Trebuchet MS"/>
                <a:cs typeface="Trebuchet MS"/>
                <a:sym typeface="Trebuchet MS"/>
              </a:rPr>
              <a:t>NVIDIA CONFIDENTIAL. DO NOT DISTRIBUTE.</a:t>
            </a:r>
            <a:endParaRPr sz="2333"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8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7"/>
        <p:cNvGrpSpPr/>
        <p:nvPr/>
      </p:nvGrpSpPr>
      <p:grpSpPr>
        <a:xfrm>
          <a:off x="0" y="0"/>
          <a:ext cx="0" cy="0"/>
          <a:chOff x="0" y="0"/>
          <a:chExt cx="0" cy="0"/>
        </a:xfrm>
      </p:grpSpPr>
      <p:sp>
        <p:nvSpPr>
          <p:cNvPr id="78" name="Google Shape;78;p51"/>
          <p:cNvSpPr txBox="1">
            <a:spLocks noGrp="1"/>
          </p:cNvSpPr>
          <p:nvPr>
            <p:ph type="title"/>
          </p:nvPr>
        </p:nvSpPr>
        <p:spPr>
          <a:xfrm>
            <a:off x="830580" y="868680"/>
            <a:ext cx="16627200" cy="985200"/>
          </a:xfrm>
          <a:prstGeom prst="rect">
            <a:avLst/>
          </a:prstGeom>
          <a:noFill/>
          <a:ln>
            <a:noFill/>
          </a:ln>
        </p:spPr>
        <p:txBody>
          <a:bodyPr spcFirstLastPara="1" wrap="square" lIns="45700" tIns="22850" rIns="45700" bIns="22850" anchor="b" anchorCtr="0">
            <a:noAutofit/>
          </a:bodyPr>
          <a:lstStyle>
            <a:lvl1pPr lvl="0" algn="ctr">
              <a:lnSpc>
                <a:spcPct val="90000"/>
              </a:lnSpc>
              <a:spcBef>
                <a:spcPts val="0"/>
              </a:spcBef>
              <a:spcAft>
                <a:spcPts val="0"/>
              </a:spcAft>
              <a:buClr>
                <a:schemeClr val="dk2"/>
              </a:buClr>
              <a:buSzPts val="700"/>
              <a:buFont typeface="Trebuchet MS"/>
              <a:buNone/>
              <a:defRPr sz="4800">
                <a:solidFill>
                  <a:schemeClr val="dk2"/>
                </a:solidFill>
              </a:defRPr>
            </a:lvl1pPr>
            <a:lvl2pPr lvl="1" algn="l">
              <a:spcBef>
                <a:spcPts val="0"/>
              </a:spcBef>
              <a:spcAft>
                <a:spcPts val="0"/>
              </a:spcAft>
              <a:buClr>
                <a:srgbClr val="73B900"/>
              </a:buClr>
              <a:buSzPts val="700"/>
              <a:buFont typeface="Arial"/>
              <a:buNone/>
              <a:defRPr/>
            </a:lvl2pPr>
            <a:lvl3pPr lvl="2" algn="l">
              <a:spcBef>
                <a:spcPts val="0"/>
              </a:spcBef>
              <a:spcAft>
                <a:spcPts val="0"/>
              </a:spcAft>
              <a:buClr>
                <a:srgbClr val="73B900"/>
              </a:buClr>
              <a:buSzPts val="700"/>
              <a:buFont typeface="Arial"/>
              <a:buNone/>
              <a:defRPr/>
            </a:lvl3pPr>
            <a:lvl4pPr lvl="3" algn="l">
              <a:spcBef>
                <a:spcPts val="0"/>
              </a:spcBef>
              <a:spcAft>
                <a:spcPts val="0"/>
              </a:spcAft>
              <a:buClr>
                <a:srgbClr val="73B900"/>
              </a:buClr>
              <a:buSzPts val="700"/>
              <a:buFont typeface="Arial"/>
              <a:buNone/>
              <a:defRPr/>
            </a:lvl4pPr>
            <a:lvl5pPr lvl="4" algn="l">
              <a:spcBef>
                <a:spcPts val="0"/>
              </a:spcBef>
              <a:spcAft>
                <a:spcPts val="0"/>
              </a:spcAft>
              <a:buClr>
                <a:srgbClr val="73B900"/>
              </a:buClr>
              <a:buSzPts val="700"/>
              <a:buFont typeface="Arial"/>
              <a:buNone/>
              <a:defRPr/>
            </a:lvl5pPr>
            <a:lvl6pPr lvl="5" algn="l">
              <a:spcBef>
                <a:spcPts val="0"/>
              </a:spcBef>
              <a:spcAft>
                <a:spcPts val="0"/>
              </a:spcAft>
              <a:buClr>
                <a:srgbClr val="73B900"/>
              </a:buClr>
              <a:buSzPts val="700"/>
              <a:buFont typeface="Arial"/>
              <a:buNone/>
              <a:defRPr/>
            </a:lvl6pPr>
            <a:lvl7pPr lvl="6" algn="l">
              <a:spcBef>
                <a:spcPts val="0"/>
              </a:spcBef>
              <a:spcAft>
                <a:spcPts val="0"/>
              </a:spcAft>
              <a:buClr>
                <a:srgbClr val="73B900"/>
              </a:buClr>
              <a:buSzPts val="700"/>
              <a:buFont typeface="Arial"/>
              <a:buNone/>
              <a:defRPr/>
            </a:lvl7pPr>
            <a:lvl8pPr lvl="7" algn="l">
              <a:spcBef>
                <a:spcPts val="0"/>
              </a:spcBef>
              <a:spcAft>
                <a:spcPts val="0"/>
              </a:spcAft>
              <a:buClr>
                <a:srgbClr val="73B900"/>
              </a:buClr>
              <a:buSzPts val="700"/>
              <a:buFont typeface="Arial"/>
              <a:buNone/>
              <a:defRPr/>
            </a:lvl8pPr>
            <a:lvl9pPr lvl="8" algn="l">
              <a:spcBef>
                <a:spcPts val="0"/>
              </a:spcBef>
              <a:spcAft>
                <a:spcPts val="0"/>
              </a:spcAft>
              <a:buClr>
                <a:srgbClr val="73B900"/>
              </a:buClr>
              <a:buSzPts val="700"/>
              <a:buFont typeface="Arial"/>
              <a:buNone/>
              <a:defRPr/>
            </a:lvl9pPr>
          </a:lstStyle>
          <a:p>
            <a:endParaRPr/>
          </a:p>
        </p:txBody>
      </p:sp>
      <p:sp>
        <p:nvSpPr>
          <p:cNvPr id="79" name="Google Shape;79;p51"/>
          <p:cNvSpPr txBox="1">
            <a:spLocks noGrp="1"/>
          </p:cNvSpPr>
          <p:nvPr>
            <p:ph type="body" idx="1"/>
          </p:nvPr>
        </p:nvSpPr>
        <p:spPr>
          <a:xfrm>
            <a:off x="861250" y="3505058"/>
            <a:ext cx="16581000" cy="6198600"/>
          </a:xfrm>
          <a:prstGeom prst="rect">
            <a:avLst/>
          </a:prstGeom>
          <a:noFill/>
          <a:ln>
            <a:noFill/>
          </a:ln>
        </p:spPr>
        <p:txBody>
          <a:bodyPr spcFirstLastPara="1" wrap="square" lIns="45700" tIns="22850" rIns="45700" bIns="22850" anchor="t" anchorCtr="0">
            <a:noAutofit/>
          </a:bodyPr>
          <a:lstStyle>
            <a:lvl1pPr marL="457200" lvl="0" indent="-228600" algn="l">
              <a:lnSpc>
                <a:spcPct val="90000"/>
              </a:lnSpc>
              <a:spcBef>
                <a:spcPts val="1600"/>
              </a:spcBef>
              <a:spcAft>
                <a:spcPts val="0"/>
              </a:spcAft>
              <a:buClr>
                <a:schemeClr val="dk1"/>
              </a:buClr>
              <a:buSzPts val="1200"/>
              <a:buFont typeface="Trebuchet MS"/>
              <a:buNone/>
              <a:defRPr sz="2400">
                <a:solidFill>
                  <a:schemeClr val="accent4"/>
                </a:solidFill>
              </a:defRPr>
            </a:lvl1pPr>
            <a:lvl2pPr marL="914400" lvl="1" indent="-228600" algn="l">
              <a:lnSpc>
                <a:spcPct val="90000"/>
              </a:lnSpc>
              <a:spcBef>
                <a:spcPts val="1600"/>
              </a:spcBef>
              <a:spcAft>
                <a:spcPts val="0"/>
              </a:spcAft>
              <a:buClr>
                <a:schemeClr val="dk1"/>
              </a:buClr>
              <a:buSzPts val="1000"/>
              <a:buFont typeface="Trebuchet MS"/>
              <a:buNone/>
              <a:defRPr sz="2000">
                <a:solidFill>
                  <a:schemeClr val="accent4"/>
                </a:solidFill>
              </a:defRPr>
            </a:lvl2pPr>
            <a:lvl3pPr marL="1371600" lvl="2" indent="-228600" algn="l">
              <a:lnSpc>
                <a:spcPct val="90000"/>
              </a:lnSpc>
              <a:spcBef>
                <a:spcPts val="1600"/>
              </a:spcBef>
              <a:spcAft>
                <a:spcPts val="0"/>
              </a:spcAft>
              <a:buClr>
                <a:schemeClr val="dk1"/>
              </a:buClr>
              <a:buSzPts val="900"/>
              <a:buFont typeface="Trebuchet MS"/>
              <a:buNone/>
              <a:defRPr sz="1800">
                <a:solidFill>
                  <a:schemeClr val="accent4"/>
                </a:solidFill>
              </a:defRPr>
            </a:lvl3pPr>
            <a:lvl4pPr marL="1828800" lvl="3" indent="-323850" algn="l">
              <a:spcBef>
                <a:spcPts val="1600"/>
              </a:spcBef>
              <a:spcAft>
                <a:spcPts val="0"/>
              </a:spcAft>
              <a:buClr>
                <a:schemeClr val="dk1"/>
              </a:buClr>
              <a:buSzPts val="1500"/>
              <a:buFont typeface="Noto Sans Symbols"/>
              <a:buChar char="▪"/>
              <a:defRPr sz="3000">
                <a:solidFill>
                  <a:schemeClr val="lt1"/>
                </a:solidFill>
              </a:defRPr>
            </a:lvl4pPr>
            <a:lvl5pPr marL="2286000" lvl="4" indent="-336550" algn="l">
              <a:spcBef>
                <a:spcPts val="600"/>
              </a:spcBef>
              <a:spcAft>
                <a:spcPts val="0"/>
              </a:spcAft>
              <a:buClr>
                <a:schemeClr val="dk1"/>
              </a:buClr>
              <a:buSzPts val="1700"/>
              <a:buFont typeface="Noto Sans Symbols"/>
              <a:buChar char="▪"/>
              <a:defRPr>
                <a:solidFill>
                  <a:schemeClr val="lt1"/>
                </a:solidFill>
              </a:defRPr>
            </a:lvl5pPr>
            <a:lvl6pPr marL="2743200" lvl="5" indent="-285750" algn="l">
              <a:spcBef>
                <a:spcPts val="400"/>
              </a:spcBef>
              <a:spcAft>
                <a:spcPts val="0"/>
              </a:spcAft>
              <a:buClr>
                <a:schemeClr val="dk2"/>
              </a:buClr>
              <a:buSzPts val="900"/>
              <a:buFont typeface="Trebuchet MS"/>
              <a:buChar char="»"/>
              <a:defRPr/>
            </a:lvl6pPr>
            <a:lvl7pPr marL="3200400" lvl="6" indent="-285750" algn="l">
              <a:spcBef>
                <a:spcPts val="400"/>
              </a:spcBef>
              <a:spcAft>
                <a:spcPts val="0"/>
              </a:spcAft>
              <a:buClr>
                <a:schemeClr val="dk2"/>
              </a:buClr>
              <a:buSzPts val="900"/>
              <a:buFont typeface="Trebuchet MS"/>
              <a:buChar char="»"/>
              <a:defRPr/>
            </a:lvl7pPr>
            <a:lvl8pPr marL="3657600" lvl="7" indent="-285750" algn="l">
              <a:spcBef>
                <a:spcPts val="400"/>
              </a:spcBef>
              <a:spcAft>
                <a:spcPts val="0"/>
              </a:spcAft>
              <a:buClr>
                <a:schemeClr val="dk2"/>
              </a:buClr>
              <a:buSzPts val="900"/>
              <a:buFont typeface="Trebuchet MS"/>
              <a:buChar char="»"/>
              <a:defRPr/>
            </a:lvl8pPr>
            <a:lvl9pPr marL="4114800" lvl="8" indent="-285750" algn="l">
              <a:spcBef>
                <a:spcPts val="400"/>
              </a:spcBef>
              <a:spcAft>
                <a:spcPts val="0"/>
              </a:spcAft>
              <a:buClr>
                <a:schemeClr val="dk2"/>
              </a:buClr>
              <a:buSzPts val="900"/>
              <a:buFont typeface="Trebuchet MS"/>
              <a:buChar char="»"/>
              <a:defRPr/>
            </a:lvl9pPr>
          </a:lstStyle>
          <a:p>
            <a:endParaRPr/>
          </a:p>
        </p:txBody>
      </p:sp>
      <p:sp>
        <p:nvSpPr>
          <p:cNvPr id="80" name="Google Shape;80;p51"/>
          <p:cNvSpPr txBox="1">
            <a:spLocks noGrp="1"/>
          </p:cNvSpPr>
          <p:nvPr>
            <p:ph type="body" idx="2"/>
          </p:nvPr>
        </p:nvSpPr>
        <p:spPr>
          <a:xfrm>
            <a:off x="830580" y="1813560"/>
            <a:ext cx="16627200" cy="875400"/>
          </a:xfrm>
          <a:prstGeom prst="rect">
            <a:avLst/>
          </a:prstGeom>
          <a:noFill/>
          <a:ln>
            <a:noFill/>
          </a:ln>
        </p:spPr>
        <p:txBody>
          <a:bodyPr spcFirstLastPara="1" wrap="square" lIns="45700" tIns="22850" rIns="45700" bIns="22850" anchor="t" anchorCtr="0">
            <a:noAutofit/>
          </a:bodyPr>
          <a:lstStyle>
            <a:lvl1pPr marL="457200" lvl="0" indent="-228600" algn="ctr">
              <a:lnSpc>
                <a:spcPct val="90000"/>
              </a:lnSpc>
              <a:spcBef>
                <a:spcPts val="1600"/>
              </a:spcBef>
              <a:spcAft>
                <a:spcPts val="0"/>
              </a:spcAft>
              <a:buSzPts val="1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285750" algn="l">
              <a:spcBef>
                <a:spcPts val="400"/>
              </a:spcBef>
              <a:spcAft>
                <a:spcPts val="0"/>
              </a:spcAft>
              <a:buClr>
                <a:schemeClr val="dk2"/>
              </a:buClr>
              <a:buSzPts val="900"/>
              <a:buFont typeface="Trebuchet MS"/>
              <a:buChar char="»"/>
              <a:defRPr/>
            </a:lvl6pPr>
            <a:lvl7pPr marL="3200400" lvl="6" indent="-285750" algn="l">
              <a:spcBef>
                <a:spcPts val="400"/>
              </a:spcBef>
              <a:spcAft>
                <a:spcPts val="0"/>
              </a:spcAft>
              <a:buClr>
                <a:schemeClr val="dk2"/>
              </a:buClr>
              <a:buSzPts val="900"/>
              <a:buFont typeface="Trebuchet MS"/>
              <a:buChar char="»"/>
              <a:defRPr/>
            </a:lvl7pPr>
            <a:lvl8pPr marL="3657600" lvl="7" indent="-285750" algn="l">
              <a:spcBef>
                <a:spcPts val="400"/>
              </a:spcBef>
              <a:spcAft>
                <a:spcPts val="0"/>
              </a:spcAft>
              <a:buClr>
                <a:schemeClr val="dk2"/>
              </a:buClr>
              <a:buSzPts val="900"/>
              <a:buFont typeface="Trebuchet MS"/>
              <a:buChar char="»"/>
              <a:defRPr/>
            </a:lvl8pPr>
            <a:lvl9pPr marL="4114800" lvl="8" indent="-285750" algn="l">
              <a:spcBef>
                <a:spcPts val="400"/>
              </a:spcBef>
              <a:spcAft>
                <a:spcPts val="0"/>
              </a:spcAft>
              <a:buClr>
                <a:schemeClr val="dk2"/>
              </a:buClr>
              <a:buSzPts val="900"/>
              <a:buFont typeface="Trebuchet MS"/>
              <a:buChar char="»"/>
              <a:defRPr/>
            </a:lvl9pPr>
          </a:lstStyle>
          <a:p>
            <a:endParaRPr/>
          </a:p>
        </p:txBody>
      </p:sp>
    </p:spTree>
    <p:extLst>
      <p:ext uri="{BB962C8B-B14F-4D97-AF65-F5344CB8AC3E}">
        <p14:creationId xmlns:p14="http://schemas.microsoft.com/office/powerpoint/2010/main" val="2303962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81"/>
        <p:cNvGrpSpPr/>
        <p:nvPr/>
      </p:nvGrpSpPr>
      <p:grpSpPr>
        <a:xfrm>
          <a:off x="0" y="0"/>
          <a:ext cx="0" cy="0"/>
          <a:chOff x="0" y="0"/>
          <a:chExt cx="0" cy="0"/>
        </a:xfrm>
      </p:grpSpPr>
      <p:sp>
        <p:nvSpPr>
          <p:cNvPr id="82" name="Google Shape;82;p52"/>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4" name="Google Shape;84;p52"/>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15912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85"/>
        <p:cNvGrpSpPr/>
        <p:nvPr/>
      </p:nvGrpSpPr>
      <p:grpSpPr>
        <a:xfrm>
          <a:off x="0" y="0"/>
          <a:ext cx="0" cy="0"/>
          <a:chOff x="0" y="0"/>
          <a:chExt cx="0" cy="0"/>
        </a:xfrm>
      </p:grpSpPr>
      <p:sp>
        <p:nvSpPr>
          <p:cNvPr id="86" name="Google Shape;86;p5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88" name="Google Shape;88;p53"/>
          <p:cNvSpPr/>
          <p:nvPr/>
        </p:nvSpPr>
        <p:spPr>
          <a:xfrm>
            <a:off x="280472" y="9613267"/>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1200"/>
              <a:buFont typeface="Trebuchet MS"/>
              <a:buNone/>
            </a:pPr>
            <a:r>
              <a:rPr lang="en-US" sz="1200" b="1" i="0">
                <a:solidFill>
                  <a:schemeClr val="dk2"/>
                </a:solidFill>
                <a:latin typeface="Trebuchet MS"/>
                <a:ea typeface="Trebuchet MS"/>
                <a:cs typeface="Trebuchet MS"/>
                <a:sym typeface="Trebuchet MS"/>
              </a:rPr>
              <a:t>NVIDIA CONFIDENTIAL. DO NOT DISTRIBUTE.</a:t>
            </a:r>
            <a:endParaRPr/>
          </a:p>
        </p:txBody>
      </p:sp>
      <p:sp>
        <p:nvSpPr>
          <p:cNvPr id="89" name="Google Shape;89;p53"/>
          <p:cNvSpPr txBox="1">
            <a:spLocks noGrp="1"/>
          </p:cNvSpPr>
          <p:nvPr>
            <p:ph type="body" idx="2"/>
          </p:nvPr>
        </p:nvSpPr>
        <p:spPr>
          <a:xfrm>
            <a:off x="830580" y="1931746"/>
            <a:ext cx="16626841"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29390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4"/>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3" name="Google Shape;93;p54"/>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4" name="Google Shape;94;p54"/>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78389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95"/>
        <p:cNvGrpSpPr/>
        <p:nvPr/>
      </p:nvGrpSpPr>
      <p:grpSpPr>
        <a:xfrm>
          <a:off x="0" y="0"/>
          <a:ext cx="0" cy="0"/>
          <a:chOff x="0" y="0"/>
          <a:chExt cx="0" cy="0"/>
        </a:xfrm>
      </p:grpSpPr>
      <p:sp>
        <p:nvSpPr>
          <p:cNvPr id="96" name="Google Shape;96;p55"/>
          <p:cNvSpPr txBox="1">
            <a:spLocks noGrp="1"/>
          </p:cNvSpPr>
          <p:nvPr>
            <p:ph type="title"/>
          </p:nvPr>
        </p:nvSpPr>
        <p:spPr>
          <a:xfrm>
            <a:off x="8305800" y="2997651"/>
            <a:ext cx="9067800"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body" idx="1"/>
          </p:nvPr>
        </p:nvSpPr>
        <p:spPr>
          <a:xfrm>
            <a:off x="8305800" y="4861561"/>
            <a:ext cx="9052560"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8" name="Google Shape;98;p55"/>
          <p:cNvSpPr txBox="1">
            <a:spLocks noGrp="1"/>
          </p:cNvSpPr>
          <p:nvPr>
            <p:ph type="body" idx="2"/>
          </p:nvPr>
        </p:nvSpPr>
        <p:spPr>
          <a:xfrm>
            <a:off x="8305800" y="3947161"/>
            <a:ext cx="906780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2800"/>
              <a:buFont typeface="Trebuchet MS"/>
              <a:buNone/>
              <a:defRPr sz="28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99" name="Google Shape;99;p55"/>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6737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00"/>
        <p:cNvGrpSpPr/>
        <p:nvPr/>
      </p:nvGrpSpPr>
      <p:grpSpPr>
        <a:xfrm>
          <a:off x="0" y="0"/>
          <a:ext cx="0" cy="0"/>
          <a:chOff x="0" y="0"/>
          <a:chExt cx="0" cy="0"/>
        </a:xfrm>
      </p:grpSpPr>
      <p:pic>
        <p:nvPicPr>
          <p:cNvPr id="101" name="Google Shape;101;p56" descr="A close up of a logo&#10;&#10;Description automatically generated"/>
          <p:cNvPicPr preferRelativeResize="0"/>
          <p:nvPr/>
        </p:nvPicPr>
        <p:blipFill rotWithShape="1">
          <a:blip r:embed="rId2">
            <a:alphaModFix/>
          </a:blip>
          <a:srcRect l="65967" t="57160" r="5663" b="17308"/>
          <a:stretch/>
        </p:blipFill>
        <p:spPr>
          <a:xfrm>
            <a:off x="0" y="0"/>
            <a:ext cx="18288000" cy="10287000"/>
          </a:xfrm>
          <a:prstGeom prst="rect">
            <a:avLst/>
          </a:prstGeom>
          <a:noFill/>
          <a:ln>
            <a:noFill/>
          </a:ln>
        </p:spPr>
      </p:pic>
    </p:spTree>
    <p:extLst>
      <p:ext uri="{BB962C8B-B14F-4D97-AF65-F5344CB8AC3E}">
        <p14:creationId xmlns:p14="http://schemas.microsoft.com/office/powerpoint/2010/main" val="372873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2"/>
        <p:cNvGrpSpPr/>
        <p:nvPr/>
      </p:nvGrpSpPr>
      <p:grpSpPr>
        <a:xfrm>
          <a:off x="0" y="0"/>
          <a:ext cx="0" cy="0"/>
          <a:chOff x="0" y="0"/>
          <a:chExt cx="0" cy="0"/>
        </a:xfrm>
      </p:grpSpPr>
      <p:sp>
        <p:nvSpPr>
          <p:cNvPr id="103" name="Google Shape;103;p57"/>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57"/>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8243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05"/>
        <p:cNvGrpSpPr/>
        <p:nvPr/>
      </p:nvGrpSpPr>
      <p:grpSpPr>
        <a:xfrm>
          <a:off x="0" y="0"/>
          <a:ext cx="0" cy="0"/>
          <a:chOff x="0" y="0"/>
          <a:chExt cx="0" cy="0"/>
        </a:xfrm>
      </p:grpSpPr>
      <p:grpSp>
        <p:nvGrpSpPr>
          <p:cNvPr id="106" name="Google Shape;106;p58"/>
          <p:cNvGrpSpPr/>
          <p:nvPr/>
        </p:nvGrpSpPr>
        <p:grpSpPr>
          <a:xfrm>
            <a:off x="-2212179" y="-674776"/>
            <a:ext cx="22711115" cy="11638877"/>
            <a:chOff x="-1327308" y="-404866"/>
            <a:chExt cx="13626669" cy="6983326"/>
          </a:xfrm>
        </p:grpSpPr>
        <p:sp>
          <p:nvSpPr>
            <p:cNvPr id="107" name="Google Shape;107;p58"/>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58"/>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58"/>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58"/>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58"/>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58"/>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58"/>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58"/>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58"/>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58"/>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58"/>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58"/>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58"/>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58"/>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58"/>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58"/>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58"/>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58"/>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58"/>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58"/>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58"/>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58"/>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58"/>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58"/>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58"/>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58"/>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58"/>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58"/>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58"/>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58"/>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58"/>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58"/>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58"/>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58"/>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58"/>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58"/>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58"/>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58"/>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58"/>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58"/>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58"/>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58"/>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58"/>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58"/>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58"/>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58"/>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58"/>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58"/>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58"/>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58"/>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58"/>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58"/>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58"/>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58"/>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58"/>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58"/>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58"/>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58"/>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58"/>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58"/>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58"/>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58"/>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58"/>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58"/>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58"/>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58"/>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58"/>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58"/>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58"/>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58"/>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58"/>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58"/>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58"/>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58"/>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58"/>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58"/>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58"/>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58"/>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58"/>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58"/>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58"/>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58"/>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58"/>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58"/>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58"/>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58"/>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58"/>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58"/>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58"/>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58"/>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58"/>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58"/>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58"/>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58"/>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58"/>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58"/>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58"/>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58"/>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58"/>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58"/>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58"/>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58"/>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58"/>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58"/>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58"/>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58"/>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58"/>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58"/>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58"/>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58"/>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58"/>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58"/>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58"/>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58"/>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58"/>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58"/>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58"/>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58"/>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58"/>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58"/>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58"/>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58"/>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58"/>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58"/>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58"/>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58"/>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58"/>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58"/>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58"/>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58"/>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58"/>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58"/>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58"/>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58"/>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58"/>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58"/>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58"/>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58"/>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58"/>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58"/>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58"/>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58"/>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58"/>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58"/>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58"/>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58"/>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58"/>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58"/>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58"/>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58"/>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58"/>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58"/>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58"/>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58"/>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58"/>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58"/>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58"/>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58"/>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58"/>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58"/>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58"/>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58"/>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58"/>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58"/>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58"/>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58"/>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58"/>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58"/>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58"/>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58"/>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58"/>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58"/>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58"/>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58"/>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58"/>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58"/>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58"/>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58"/>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58"/>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58"/>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58"/>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58"/>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58"/>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58"/>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58"/>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58"/>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58"/>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58"/>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58"/>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58"/>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58"/>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58"/>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58"/>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58"/>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58"/>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58"/>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58"/>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58"/>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58"/>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58"/>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58"/>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58"/>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58"/>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58"/>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58"/>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58"/>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58"/>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58"/>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58"/>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58"/>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58"/>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58"/>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58"/>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58"/>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58"/>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58"/>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58"/>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58"/>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58"/>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58"/>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58"/>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58"/>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58"/>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0" name="Google Shape;330;p58"/>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1" name="Google Shape;331;p58"/>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58"/>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58"/>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58"/>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58"/>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58"/>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58"/>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58"/>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58"/>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0" name="Google Shape;340;p58"/>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58"/>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58"/>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3" name="Google Shape;343;p58"/>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58"/>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58"/>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58"/>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58"/>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58"/>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58"/>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58"/>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58"/>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58"/>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58"/>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4" name="Google Shape;354;p58"/>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p58"/>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6" name="Google Shape;356;p58"/>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58"/>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58"/>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58"/>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58"/>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58"/>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58"/>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3" name="Google Shape;363;p58"/>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4" name="Google Shape;364;p58"/>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65" name="Google Shape;365;p58"/>
            <p:cNvGrpSpPr/>
            <p:nvPr/>
          </p:nvGrpSpPr>
          <p:grpSpPr>
            <a:xfrm>
              <a:off x="-664463" y="1060450"/>
              <a:ext cx="2884436" cy="4051302"/>
              <a:chOff x="-831850" y="581026"/>
              <a:chExt cx="3567113" cy="5010150"/>
            </a:xfrm>
          </p:grpSpPr>
          <p:sp>
            <p:nvSpPr>
              <p:cNvPr id="366" name="Google Shape;366;p58"/>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7" name="Google Shape;367;p58"/>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5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69" name="Google Shape;369;p58"/>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58"/>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58"/>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2" name="Google Shape;372;p58"/>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73" name="Google Shape;373;p58"/>
          <p:cNvSpPr txBox="1">
            <a:spLocks noGrp="1"/>
          </p:cNvSpPr>
          <p:nvPr>
            <p:ph type="title"/>
          </p:nvPr>
        </p:nvSpPr>
        <p:spPr>
          <a:xfrm>
            <a:off x="4770120" y="6278881"/>
            <a:ext cx="12435840"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58"/>
          <p:cNvSpPr txBox="1">
            <a:spLocks noGrp="1"/>
          </p:cNvSpPr>
          <p:nvPr>
            <p:ph type="body" idx="1"/>
          </p:nvPr>
        </p:nvSpPr>
        <p:spPr>
          <a:xfrm>
            <a:off x="4770120" y="7269481"/>
            <a:ext cx="1243584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8324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
        <p:nvSpPr>
          <p:cNvPr id="376" name="Google Shape;376;p59"/>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98793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MO Placeholder" type="titleOnly">
  <p:cSld name="DEMO Placeholder">
    <p:spTree>
      <p:nvGrpSpPr>
        <p:cNvPr id="1" name="Shape 377"/>
        <p:cNvGrpSpPr/>
        <p:nvPr/>
      </p:nvGrpSpPr>
      <p:grpSpPr>
        <a:xfrm>
          <a:off x="0" y="0"/>
          <a:ext cx="0" cy="0"/>
          <a:chOff x="0" y="0"/>
          <a:chExt cx="0" cy="0"/>
        </a:xfrm>
      </p:grpSpPr>
      <p:sp>
        <p:nvSpPr>
          <p:cNvPr id="378" name="Google Shape;378;p60"/>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60"/>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6095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0"/>
        <p:cNvGrpSpPr/>
        <p:nvPr/>
      </p:nvGrpSpPr>
      <p:grpSpPr>
        <a:xfrm>
          <a:off x="0" y="0"/>
          <a:ext cx="0" cy="0"/>
          <a:chOff x="0" y="0"/>
          <a:chExt cx="0" cy="0"/>
        </a:xfrm>
      </p:grpSpPr>
      <p:pic>
        <p:nvPicPr>
          <p:cNvPr id="381" name="Google Shape;381;p61" descr="A close up of an object&#10;&#10;Description automatically generated"/>
          <p:cNvPicPr preferRelativeResize="0"/>
          <p:nvPr/>
        </p:nvPicPr>
        <p:blipFill rotWithShape="1">
          <a:blip r:embed="rId2">
            <a:alphaModFix/>
          </a:blip>
          <a:srcRect l="21972" t="57574" r="35602"/>
          <a:stretch/>
        </p:blipFill>
        <p:spPr>
          <a:xfrm>
            <a:off x="0" y="0"/>
            <a:ext cx="18288000" cy="10287000"/>
          </a:xfrm>
          <a:prstGeom prst="rect">
            <a:avLst/>
          </a:prstGeom>
          <a:noFill/>
          <a:ln>
            <a:noFill/>
          </a:ln>
        </p:spPr>
      </p:pic>
    </p:spTree>
    <p:extLst>
      <p:ext uri="{BB962C8B-B14F-4D97-AF65-F5344CB8AC3E}">
        <p14:creationId xmlns:p14="http://schemas.microsoft.com/office/powerpoint/2010/main" val="146809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382"/>
        <p:cNvGrpSpPr/>
        <p:nvPr/>
      </p:nvGrpSpPr>
      <p:grpSpPr>
        <a:xfrm>
          <a:off x="0" y="0"/>
          <a:ext cx="0" cy="0"/>
          <a:chOff x="0" y="0"/>
          <a:chExt cx="0" cy="0"/>
        </a:xfrm>
      </p:grpSpPr>
      <p:sp>
        <p:nvSpPr>
          <p:cNvPr id="383" name="Google Shape;383;p62"/>
          <p:cNvSpPr txBox="1">
            <a:spLocks noGrp="1"/>
          </p:cNvSpPr>
          <p:nvPr>
            <p:ph type="title"/>
          </p:nvPr>
        </p:nvSpPr>
        <p:spPr>
          <a:xfrm>
            <a:off x="1257300" y="0"/>
            <a:ext cx="15773400" cy="125730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62"/>
          <p:cNvSpPr txBox="1">
            <a:spLocks noGrp="1"/>
          </p:cNvSpPr>
          <p:nvPr>
            <p:ph type="body" idx="1"/>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SzPts val="2200"/>
              <a:buFont typeface="Trebuchet MS"/>
              <a:buNone/>
              <a:defRPr sz="2200">
                <a:solidFill>
                  <a:schemeClr val="dk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2pPr>
            <a:lvl3pPr marL="1371600" lvl="2" indent="-228600" algn="ctr">
              <a:lnSpc>
                <a:spcPct val="90000"/>
              </a:lnSpc>
              <a:spcBef>
                <a:spcPts val="1500"/>
              </a:spcBef>
              <a:spcAft>
                <a:spcPts val="0"/>
              </a:spcAft>
              <a:buSzPts val="2200"/>
              <a:buFont typeface="Trebuchet MS"/>
              <a:buNone/>
              <a:defRPr sz="2200">
                <a:latin typeface="Trebuchet MS"/>
                <a:ea typeface="Trebuchet MS"/>
                <a:cs typeface="Trebuchet MS"/>
                <a:sym typeface="Trebuchet MS"/>
              </a:defRPr>
            </a:lvl3pPr>
            <a:lvl4pPr marL="1828800" lvl="3" indent="-228600" algn="ctr">
              <a:spcBef>
                <a:spcPts val="1500"/>
              </a:spcBef>
              <a:spcAft>
                <a:spcPts val="0"/>
              </a:spcAft>
              <a:buClr>
                <a:schemeClr val="dk2"/>
              </a:buClr>
              <a:buSzPts val="2200"/>
              <a:buFont typeface="Trebuchet MS"/>
              <a:buNone/>
              <a:defRPr sz="2200">
                <a:latin typeface="Trebuchet MS"/>
                <a:ea typeface="Trebuchet MS"/>
                <a:cs typeface="Trebuchet MS"/>
                <a:sym typeface="Trebuchet MS"/>
              </a:defRPr>
            </a:lvl4pPr>
            <a:lvl5pPr marL="2286000" lvl="4" indent="-228600" algn="ctr">
              <a:spcBef>
                <a:spcPts val="440"/>
              </a:spcBef>
              <a:spcAft>
                <a:spcPts val="0"/>
              </a:spcAft>
              <a:buClr>
                <a:schemeClr val="dk2"/>
              </a:buClr>
              <a:buSzPts val="2200"/>
              <a:buFont typeface="Trebuchet MS"/>
              <a:buNone/>
              <a:defRPr sz="2200">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5" name="Google Shape;385;p62"/>
          <p:cNvSpPr txBox="1">
            <a:spLocks noGrp="1"/>
          </p:cNvSpPr>
          <p:nvPr>
            <p:ph type="body" idx="2"/>
          </p:nvPr>
        </p:nvSpPr>
        <p:spPr>
          <a:xfrm>
            <a:off x="1257300" y="2423160"/>
            <a:ext cx="15773400" cy="682599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500"/>
              </a:spcBef>
              <a:spcAft>
                <a:spcPts val="0"/>
              </a:spcAft>
              <a:buClr>
                <a:schemeClr val="lt2"/>
              </a:buClr>
              <a:buSzPts val="2000"/>
              <a:buFont typeface="Noto Sans Symbols"/>
              <a:buChar char="▪"/>
              <a:defRPr sz="2000">
                <a:solidFill>
                  <a:schemeClr val="dk2"/>
                </a:solidFill>
                <a:latin typeface="Trebuchet MS"/>
                <a:ea typeface="Trebuchet MS"/>
                <a:cs typeface="Trebuchet MS"/>
                <a:sym typeface="Trebuchet MS"/>
              </a:defRPr>
            </a:lvl1pPr>
            <a:lvl2pPr marL="914400" lvl="1" indent="-342900" algn="l">
              <a:lnSpc>
                <a:spcPct val="90000"/>
              </a:lnSpc>
              <a:spcBef>
                <a:spcPts val="1500"/>
              </a:spcBef>
              <a:spcAft>
                <a:spcPts val="0"/>
              </a:spcAft>
              <a:buClr>
                <a:schemeClr val="lt2"/>
              </a:buClr>
              <a:buSzPts val="1800"/>
              <a:buFont typeface="Noto Sans Symbols"/>
              <a:buChar char="▪"/>
              <a:defRPr sz="1800">
                <a:solidFill>
                  <a:schemeClr val="dk2"/>
                </a:solidFill>
                <a:latin typeface="Trebuchet MS"/>
                <a:ea typeface="Trebuchet MS"/>
                <a:cs typeface="Trebuchet MS"/>
                <a:sym typeface="Trebuchet MS"/>
              </a:defRPr>
            </a:lvl2pPr>
            <a:lvl3pPr marL="1371600" lvl="2" indent="-330200" algn="l">
              <a:lnSpc>
                <a:spcPct val="90000"/>
              </a:lnSpc>
              <a:spcBef>
                <a:spcPts val="1500"/>
              </a:spcBef>
              <a:spcAft>
                <a:spcPts val="0"/>
              </a:spcAft>
              <a:buClr>
                <a:schemeClr val="lt2"/>
              </a:buClr>
              <a:buSzPts val="1600"/>
              <a:buFont typeface="Noto Sans Symbols"/>
              <a:buChar char="▪"/>
              <a:defRPr sz="1600">
                <a:solidFill>
                  <a:schemeClr val="dk2"/>
                </a:solidFill>
                <a:latin typeface="Trebuchet MS"/>
                <a:ea typeface="Trebuchet MS"/>
                <a:cs typeface="Trebuchet MS"/>
                <a:sym typeface="Trebuchet MS"/>
              </a:defRPr>
            </a:lvl3pPr>
            <a:lvl4pPr marL="1828800" lvl="3" indent="-317500" algn="l">
              <a:spcBef>
                <a:spcPts val="1500"/>
              </a:spcBef>
              <a:spcAft>
                <a:spcPts val="0"/>
              </a:spcAft>
              <a:buClr>
                <a:schemeClr val="lt2"/>
              </a:buClr>
              <a:buSzPts val="1400"/>
              <a:buFont typeface="Noto Sans Symbols"/>
              <a:buChar char="▪"/>
              <a:defRPr sz="1400">
                <a:solidFill>
                  <a:schemeClr val="dk2"/>
                </a:solidFill>
                <a:latin typeface="Trebuchet MS"/>
                <a:ea typeface="Trebuchet MS"/>
                <a:cs typeface="Trebuchet MS"/>
                <a:sym typeface="Trebuchet MS"/>
              </a:defRPr>
            </a:lvl4pPr>
            <a:lvl5pPr marL="2286000" lvl="4" indent="-304800" algn="l">
              <a:spcBef>
                <a:spcPts val="240"/>
              </a:spcBef>
              <a:spcAft>
                <a:spcPts val="0"/>
              </a:spcAft>
              <a:buClr>
                <a:schemeClr val="lt2"/>
              </a:buClr>
              <a:buSzPts val="1200"/>
              <a:buFont typeface="Noto Sans Symbols"/>
              <a:buChar char="▪"/>
              <a:defRPr sz="1200">
                <a:solidFill>
                  <a:schemeClr val="dk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4767904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386"/>
        <p:cNvGrpSpPr/>
        <p:nvPr/>
      </p:nvGrpSpPr>
      <p:grpSpPr>
        <a:xfrm>
          <a:off x="0" y="0"/>
          <a:ext cx="0" cy="0"/>
          <a:chOff x="0" y="0"/>
          <a:chExt cx="0" cy="0"/>
        </a:xfrm>
      </p:grpSpPr>
      <p:sp>
        <p:nvSpPr>
          <p:cNvPr id="387" name="Google Shape;387;p63"/>
          <p:cNvSpPr txBox="1">
            <a:spLocks noGrp="1"/>
          </p:cNvSpPr>
          <p:nvPr>
            <p:ph type="title"/>
          </p:nvPr>
        </p:nvSpPr>
        <p:spPr>
          <a:xfrm>
            <a:off x="830580" y="868680"/>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sz="4600">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388" name="Google Shape;388;p63"/>
          <p:cNvSpPr txBox="1">
            <a:spLocks noGrp="1"/>
          </p:cNvSpPr>
          <p:nvPr>
            <p:ph type="body" idx="1"/>
          </p:nvPr>
        </p:nvSpPr>
        <p:spPr>
          <a:xfrm>
            <a:off x="861250" y="3505058"/>
            <a:ext cx="16581000" cy="6198000"/>
          </a:xfrm>
          <a:prstGeom prst="rect">
            <a:avLst/>
          </a:prstGeom>
          <a:noFill/>
          <a:ln>
            <a:noFill/>
          </a:ln>
        </p:spPr>
        <p:txBody>
          <a:bodyPr spcFirstLastPara="1" wrap="square" lIns="76200" tIns="38075" rIns="76200" bIns="38075" anchor="t" anchorCtr="0">
            <a:noAutofit/>
          </a:bodyPr>
          <a:lstStyle>
            <a:lvl1pPr marL="457200" lvl="0" indent="-285750" algn="l">
              <a:lnSpc>
                <a:spcPct val="90000"/>
              </a:lnSpc>
              <a:spcBef>
                <a:spcPts val="1600"/>
              </a:spcBef>
              <a:spcAft>
                <a:spcPts val="0"/>
              </a:spcAft>
              <a:buClr>
                <a:schemeClr val="dk1"/>
              </a:buClr>
              <a:buSzPts val="900"/>
              <a:buFont typeface="Trebuchet MS"/>
              <a:buChar char="•"/>
              <a:defRPr sz="2400">
                <a:solidFill>
                  <a:schemeClr val="accent4"/>
                </a:solidFill>
              </a:defRPr>
            </a:lvl1pPr>
            <a:lvl2pPr marL="914400" lvl="1" indent="-279400" algn="l">
              <a:lnSpc>
                <a:spcPct val="90000"/>
              </a:lnSpc>
              <a:spcBef>
                <a:spcPts val="1600"/>
              </a:spcBef>
              <a:spcAft>
                <a:spcPts val="0"/>
              </a:spcAft>
              <a:buClr>
                <a:schemeClr val="dk1"/>
              </a:buClr>
              <a:buSzPts val="800"/>
              <a:buFont typeface="Trebuchet MS"/>
              <a:buChar char="•"/>
              <a:defRPr sz="2000">
                <a:solidFill>
                  <a:schemeClr val="accent4"/>
                </a:solidFill>
              </a:defRPr>
            </a:lvl2pPr>
            <a:lvl3pPr marL="1371600" lvl="2" indent="-273050" algn="l">
              <a:lnSpc>
                <a:spcPct val="90000"/>
              </a:lnSpc>
              <a:spcBef>
                <a:spcPts val="1600"/>
              </a:spcBef>
              <a:spcAft>
                <a:spcPts val="0"/>
              </a:spcAft>
              <a:buClr>
                <a:schemeClr val="dk1"/>
              </a:buClr>
              <a:buSzPts val="700"/>
              <a:buFont typeface="Trebuchet MS"/>
              <a:buChar char="•"/>
              <a:defRPr sz="1800">
                <a:solidFill>
                  <a:schemeClr val="accent4"/>
                </a:solidFill>
              </a:defRPr>
            </a:lvl3pPr>
            <a:lvl4pPr marL="1828800" lvl="3" indent="-266700" algn="l">
              <a:spcBef>
                <a:spcPts val="1600"/>
              </a:spcBef>
              <a:spcAft>
                <a:spcPts val="0"/>
              </a:spcAft>
              <a:buClr>
                <a:schemeClr val="dk1"/>
              </a:buClr>
              <a:buSzPts val="600"/>
              <a:buFont typeface="Trebuchet MS"/>
              <a:buChar char="•"/>
              <a:defRPr sz="1600">
                <a:solidFill>
                  <a:schemeClr val="accent4"/>
                </a:solidFill>
                <a:latin typeface="Trebuchet MS"/>
                <a:ea typeface="Trebuchet MS"/>
                <a:cs typeface="Trebuchet MS"/>
                <a:sym typeface="Trebuchet MS"/>
              </a:defRPr>
            </a:lvl4pPr>
            <a:lvl5pPr marL="2286000" lvl="4" indent="-336550" algn="l">
              <a:spcBef>
                <a:spcPts val="600"/>
              </a:spcBef>
              <a:spcAft>
                <a:spcPts val="0"/>
              </a:spcAft>
              <a:buClr>
                <a:schemeClr val="dk1"/>
              </a:buClr>
              <a:buSzPts val="1700"/>
              <a:buFont typeface="Noto Sans Symbols"/>
              <a:buChar char="▪"/>
              <a:defRPr>
                <a:solidFill>
                  <a:schemeClr val="lt1"/>
                </a:solidFill>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
        <p:nvSpPr>
          <p:cNvPr id="389" name="Google Shape;389;p63"/>
          <p:cNvSpPr txBox="1">
            <a:spLocks noGrp="1"/>
          </p:cNvSpPr>
          <p:nvPr>
            <p:ph type="body" idx="2"/>
          </p:nvPr>
        </p:nvSpPr>
        <p:spPr>
          <a:xfrm>
            <a:off x="830580" y="1813560"/>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1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extLst>
      <p:ext uri="{BB962C8B-B14F-4D97-AF65-F5344CB8AC3E}">
        <p14:creationId xmlns:p14="http://schemas.microsoft.com/office/powerpoint/2010/main" val="149544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1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4" r:id="rId19"/>
    <p:sldLayoutId id="214748399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6"/>
          <p:cNvSpPr txBox="1">
            <a:spLocks noGrp="1"/>
          </p:cNvSpPr>
          <p:nvPr>
            <p:ph type="title"/>
          </p:nvPr>
        </p:nvSpPr>
        <p:spPr>
          <a:xfrm>
            <a:off x="832906" y="543340"/>
            <a:ext cx="16622191" cy="802673"/>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3" name="Google Shape;13;p36"/>
          <p:cNvSpPr txBox="1">
            <a:spLocks noGrp="1"/>
          </p:cNvSpPr>
          <p:nvPr>
            <p:ph type="body" idx="1"/>
          </p:nvPr>
        </p:nvSpPr>
        <p:spPr>
          <a:xfrm>
            <a:off x="862337" y="2712922"/>
            <a:ext cx="16581552" cy="684809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6"/>
          <p:cNvSpPr txBox="1"/>
          <p:nvPr/>
        </p:nvSpPr>
        <p:spPr>
          <a:xfrm>
            <a:off x="16248609" y="9792797"/>
            <a:ext cx="535045" cy="1846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1200" cap="none">
                <a:solidFill>
                  <a:schemeClr val="accent5"/>
                </a:solidFill>
                <a:latin typeface="Trebuchet MS"/>
                <a:ea typeface="Trebuchet MS"/>
                <a:cs typeface="Trebuchet MS"/>
                <a:sym typeface="Trebuchet MS"/>
              </a:rPr>
              <a:t>‹#›</a:t>
            </a:fld>
            <a:r>
              <a:rPr lang="en-US" sz="1200" cap="none">
                <a:solidFill>
                  <a:schemeClr val="accent5"/>
                </a:solidFill>
                <a:latin typeface="Trebuchet MS"/>
                <a:ea typeface="Trebuchet MS"/>
                <a:cs typeface="Trebuchet MS"/>
                <a:sym typeface="Trebuchet MS"/>
              </a:rPr>
              <a:t> </a:t>
            </a:r>
            <a:endParaRPr sz="1200" cap="none">
              <a:solidFill>
                <a:schemeClr val="accent5"/>
              </a:solidFill>
              <a:latin typeface="Trebuchet MS"/>
              <a:ea typeface="Trebuchet MS"/>
              <a:cs typeface="Trebuchet MS"/>
              <a:sym typeface="Trebuchet MS"/>
            </a:endParaRPr>
          </a:p>
        </p:txBody>
      </p:sp>
      <p:pic>
        <p:nvPicPr>
          <p:cNvPr id="15" name="Google Shape;15;p36"/>
          <p:cNvPicPr preferRelativeResize="0"/>
          <p:nvPr/>
        </p:nvPicPr>
        <p:blipFill rotWithShape="1">
          <a:blip r:embed="rId29">
            <a:alphaModFix/>
          </a:blip>
          <a:srcRect/>
          <a:stretch/>
        </p:blipFill>
        <p:spPr>
          <a:xfrm>
            <a:off x="17147148" y="9691227"/>
            <a:ext cx="793145" cy="396573"/>
          </a:xfrm>
          <a:prstGeom prst="rect">
            <a:avLst/>
          </a:prstGeom>
          <a:noFill/>
          <a:ln>
            <a:noFill/>
          </a:ln>
        </p:spPr>
      </p:pic>
      <p:cxnSp>
        <p:nvCxnSpPr>
          <p:cNvPr id="16" name="Google Shape;16;p36"/>
          <p:cNvCxnSpPr/>
          <p:nvPr/>
        </p:nvCxnSpPr>
        <p:spPr>
          <a:xfrm>
            <a:off x="7758752" y="1705969"/>
            <a:ext cx="2850649" cy="0"/>
          </a:xfrm>
          <a:prstGeom prst="straightConnector1">
            <a:avLst/>
          </a:prstGeom>
          <a:noFill/>
          <a:ln w="38100" cap="flat" cmpd="sng">
            <a:solidFill>
              <a:srgbClr val="C8C8C8"/>
            </a:solidFill>
            <a:prstDash val="solid"/>
            <a:round/>
            <a:headEnd type="none" w="sm" len="sm"/>
            <a:tailEnd type="none" w="sm" len="sm"/>
          </a:ln>
        </p:spPr>
      </p:cxnSp>
    </p:spTree>
    <p:extLst>
      <p:ext uri="{BB962C8B-B14F-4D97-AF65-F5344CB8AC3E}">
        <p14:creationId xmlns:p14="http://schemas.microsoft.com/office/powerpoint/2010/main" val="1294050694"/>
      </p:ext>
    </p:extLst>
  </p:cSld>
  <p:clrMap bg1="lt1" tx1="dk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301.3781"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U9Zh57dGsH4"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8.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11451566" cy="477053"/>
          </a:xfrm>
        </p:spPr>
        <p:txBody>
          <a:bodyPr/>
          <a:lstStyle/>
          <a:p>
            <a:r>
              <a:rPr lang="en-US" dirty="0"/>
              <a:t>Building Transformer-Based Natural Language Processing Applications</a:t>
            </a:r>
            <a:br>
              <a:rPr lang="en-US" dirty="0"/>
            </a:br>
            <a:r>
              <a:rPr lang="en-US" dirty="0"/>
              <a:t>(Part 1)</a:t>
            </a:r>
            <a:endParaRPr lang="en-US"/>
          </a:p>
        </p:txBody>
      </p:sp>
      <p:sp>
        <p:nvSpPr>
          <p:cNvPr id="5" name="Title 10"/>
          <p:cNvSpPr>
            <a:spLocks noGrp="1"/>
          </p:cNvSpPr>
          <p:nvPr>
            <p:ph type="title"/>
          </p:nvPr>
        </p:nvSpPr>
        <p:spPr>
          <a:xfrm>
            <a:off x="1143000" y="6705601"/>
            <a:ext cx="10033000" cy="1638092"/>
          </a:xfrm>
        </p:spPr>
        <p:txBody>
          <a:bodyPr/>
          <a:lstStyle/>
          <a:p>
            <a:r>
              <a:rPr lang="en-US"/>
              <a:t>Machine Learning in NLP</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Problem Formulation</a:t>
            </a:r>
            <a:endParaRPr lang="en-US" dirty="0">
              <a:latin typeface="Trebuchet MS"/>
            </a:endParaRPr>
          </a:p>
        </p:txBody>
      </p:sp>
    </p:spTree>
    <p:extLst>
      <p:ext uri="{BB962C8B-B14F-4D97-AF65-F5344CB8AC3E}">
        <p14:creationId xmlns:p14="http://schemas.microsoft.com/office/powerpoint/2010/main" val="101893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Tree>
    <p:extLst>
      <p:ext uri="{BB962C8B-B14F-4D97-AF65-F5344CB8AC3E}">
        <p14:creationId xmlns:p14="http://schemas.microsoft.com/office/powerpoint/2010/main" val="11487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Discovering the discussed structures in text</a:t>
            </a:r>
            <a:endParaRPr lang="en-US" dirty="0"/>
          </a:p>
        </p:txBody>
      </p:sp>
      <p:sp>
        <p:nvSpPr>
          <p:cNvPr id="3" name="Rectangle 2">
            <a:extLst>
              <a:ext uri="{FF2B5EF4-FFF2-40B4-BE49-F238E27FC236}">
                <a16:creationId xmlns:a16="http://schemas.microsoft.com/office/drawing/2014/main" id="{8A8F2C22-672E-41B3-8F92-615981BAC59A}"/>
              </a:ext>
            </a:extLst>
          </p:cNvPr>
          <p:cNvSpPr/>
          <p:nvPr/>
        </p:nvSpPr>
        <p:spPr>
          <a:xfrm>
            <a:off x="7989729" y="4851551"/>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5" name="Straight Arrow Connector 4">
            <a:extLst>
              <a:ext uri="{FF2B5EF4-FFF2-40B4-BE49-F238E27FC236}">
                <a16:creationId xmlns:a16="http://schemas.microsoft.com/office/drawing/2014/main" id="{0A7487AB-B850-4FFA-BC3E-26A4AD966351}"/>
              </a:ext>
            </a:extLst>
          </p:cNvPr>
          <p:cNvCxnSpPr>
            <a:cxnSpLocks/>
            <a:stCxn id="8" idx="3"/>
            <a:endCxn id="3" idx="1"/>
          </p:cNvCxnSpPr>
          <p:nvPr/>
        </p:nvCxnSpPr>
        <p:spPr>
          <a:xfrm>
            <a:off x="6286270" y="5789395"/>
            <a:ext cx="1703459" cy="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DA9492E-4201-40D3-B4FD-6583503B2369}"/>
              </a:ext>
            </a:extLst>
          </p:cNvPr>
          <p:cNvSpPr txBox="1"/>
          <p:nvPr/>
        </p:nvSpPr>
        <p:spPr>
          <a:xfrm>
            <a:off x="5662253" y="561857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4" name="TextBox 3">
            <a:extLst>
              <a:ext uri="{FF2B5EF4-FFF2-40B4-BE49-F238E27FC236}">
                <a16:creationId xmlns:a16="http://schemas.microsoft.com/office/drawing/2014/main" id="{A5F640FD-FB40-4AE5-9D61-3BF0D1EF9C07}"/>
              </a:ext>
            </a:extLst>
          </p:cNvPr>
          <p:cNvSpPr txBox="1"/>
          <p:nvPr/>
        </p:nvSpPr>
        <p:spPr>
          <a:xfrm>
            <a:off x="8941862" y="393111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Tree>
    <p:extLst>
      <p:ext uri="{BB962C8B-B14F-4D97-AF65-F5344CB8AC3E}">
        <p14:creationId xmlns:p14="http://schemas.microsoft.com/office/powerpoint/2010/main" val="6384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Design decisions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0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All linear combinations feasible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Problem formulation</a:t>
            </a:r>
            <a:endParaRPr lang="en-US" dirty="0">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dirty="0">
                <a:solidFill>
                  <a:schemeClr val="tx2">
                    <a:lumMod val="75000"/>
                  </a:schemeClr>
                </a:solidFill>
              </a:rPr>
              <a:t>?</a:t>
            </a:r>
            <a:endParaRPr lang="en-US" sz="4667" dirty="0">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err="1">
                <a:solidFill>
                  <a:schemeClr val="bg1"/>
                </a:solidFill>
              </a:rPr>
              <a:t>GloVe</a:t>
            </a:r>
            <a:endParaRPr lang="en-US" dirty="0">
              <a:solidFill>
                <a:schemeClr val="bg1"/>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Word2Vec</a:t>
            </a:r>
            <a:endParaRPr lang="en-US" dirty="0">
              <a:solidFill>
                <a:schemeClr val="bg1"/>
              </a:solidFill>
            </a:endParaRPr>
          </a:p>
        </p:txBody>
      </p:sp>
      <p:cxnSp>
        <p:nvCxnSpPr>
          <p:cNvPr id="6" name="Straight Arrow Connector 5">
            <a:extLst>
              <a:ext uri="{FF2B5EF4-FFF2-40B4-BE49-F238E27FC236}">
                <a16:creationId xmlns:a16="http://schemas.microsoft.com/office/drawing/2014/main" id="{7571DFA2-0F61-428E-839E-DD7DA734F606}"/>
              </a:ext>
            </a:extLst>
          </p:cNvPr>
          <p:cNvCxnSpPr>
            <a:cxnSpLocks/>
            <a:stCxn id="28" idx="0"/>
            <a:endCxn id="11" idx="2"/>
          </p:cNvCxnSpPr>
          <p:nvPr/>
        </p:nvCxnSpPr>
        <p:spPr>
          <a:xfrm flipH="1" flipV="1">
            <a:off x="2762419" y="6481924"/>
            <a:ext cx="355064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335AE8C-114D-445C-AE24-A1C82B4844AF}"/>
              </a:ext>
            </a:extLst>
          </p:cNvPr>
          <p:cNvCxnSpPr>
            <a:cxnSpLocks/>
            <a:stCxn id="29" idx="0"/>
            <a:endCxn id="15" idx="2"/>
          </p:cNvCxnSpPr>
          <p:nvPr/>
        </p:nvCxnSpPr>
        <p:spPr>
          <a:xfrm flipH="1" flipV="1">
            <a:off x="7571886" y="6481921"/>
            <a:ext cx="3245219"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28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Machine Learning</a:t>
            </a:r>
          </a:p>
        </p:txBody>
      </p:sp>
      <p:sp>
        <p:nvSpPr>
          <p:cNvPr id="10" name="Text Placeholder 9"/>
          <p:cNvSpPr>
            <a:spLocks noGrp="1"/>
          </p:cNvSpPr>
          <p:nvPr>
            <p:ph type="body" sz="quarter" idx="10"/>
          </p:nvPr>
        </p:nvSpPr>
        <p:spPr/>
        <p:txBody>
          <a:bodyPr/>
          <a:lstStyle/>
          <a:p>
            <a:r>
              <a:rPr lang="en-GB" dirty="0"/>
              <a:t>In this class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735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solidFill>
                  <a:schemeClr val="accent2">
                    <a:lumMod val="40000"/>
                    <a:lumOff val="60000"/>
                  </a:schemeClr>
                </a:solidFill>
              </a:rPr>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109623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6745-BC90-459A-A550-C98F05E262F5}"/>
              </a:ext>
            </a:extLst>
          </p:cNvPr>
          <p:cNvSpPr>
            <a:spLocks noGrp="1"/>
          </p:cNvSpPr>
          <p:nvPr>
            <p:ph type="title"/>
          </p:nvPr>
        </p:nvSpPr>
        <p:spPr/>
        <p:txBody>
          <a:bodyPr/>
          <a:lstStyle/>
          <a:p>
            <a:r>
              <a:rPr lang="en-US" dirty="0"/>
              <a:t>Text Representations</a:t>
            </a:r>
          </a:p>
        </p:txBody>
      </p:sp>
      <p:sp>
        <p:nvSpPr>
          <p:cNvPr id="3" name="Content Placeholder 2">
            <a:extLst>
              <a:ext uri="{FF2B5EF4-FFF2-40B4-BE49-F238E27FC236}">
                <a16:creationId xmlns:a16="http://schemas.microsoft.com/office/drawing/2014/main" id="{B99337E7-77A7-47C5-AB6B-F56EFF4AE976}"/>
              </a:ext>
            </a:extLst>
          </p:cNvPr>
          <p:cNvSpPr>
            <a:spLocks noGrp="1"/>
          </p:cNvSpPr>
          <p:nvPr>
            <p:ph idx="1"/>
          </p:nvPr>
        </p:nvSpPr>
        <p:spPr/>
        <p:txBody>
          <a:bodyPr/>
          <a:lstStyle/>
          <a:p>
            <a:pPr marL="476260" indent="-476260">
              <a:buSzPct val="100000"/>
              <a:buFont typeface="Arial" panose="020B0604020202020204" pitchFamily="34" charset="0"/>
              <a:buChar char="•"/>
            </a:pPr>
            <a:r>
              <a:rPr lang="en-US" sz="2333" dirty="0"/>
              <a:t>Bag of words/ngrams – feature per word/ngram </a:t>
            </a:r>
          </a:p>
          <a:p>
            <a:pPr marL="0" indent="0">
              <a:buSzPct val="100000"/>
              <a:buNone/>
            </a:pPr>
            <a:r>
              <a:rPr lang="en-US" sz="2333" dirty="0"/>
              <a:t>	the cat sat on the mat</a:t>
            </a:r>
          </a:p>
          <a:p>
            <a:pPr marL="0" indent="0">
              <a:buNone/>
            </a:pPr>
            <a:endParaRPr lang="en-US" i="1" dirty="0"/>
          </a:p>
          <a:p>
            <a:pPr marL="0" indent="0">
              <a:buNone/>
            </a:pPr>
            <a:endParaRPr lang="en-US" dirty="0"/>
          </a:p>
          <a:p>
            <a:pPr marL="476260" indent="-476260">
              <a:buSzPct val="100000"/>
              <a:buFont typeface="Arial" panose="020B0604020202020204" pitchFamily="34" charset="0"/>
              <a:buChar char="•"/>
            </a:pPr>
            <a:r>
              <a:rPr lang="en-US" sz="2333" dirty="0"/>
              <a:t>Various ways of choosing the values:  Binary, Count, TF-IDF</a:t>
            </a:r>
          </a:p>
          <a:p>
            <a:pPr marL="0" indent="0">
              <a:buNone/>
            </a:pPr>
            <a:endParaRPr lang="en-US" dirty="0"/>
          </a:p>
        </p:txBody>
      </p:sp>
      <p:sp>
        <p:nvSpPr>
          <p:cNvPr id="4" name="Text Placeholder 3">
            <a:extLst>
              <a:ext uri="{FF2B5EF4-FFF2-40B4-BE49-F238E27FC236}">
                <a16:creationId xmlns:a16="http://schemas.microsoft.com/office/drawing/2014/main" id="{578A93C6-2F2E-4937-9E96-E4A585941748}"/>
              </a:ext>
            </a:extLst>
          </p:cNvPr>
          <p:cNvSpPr>
            <a:spLocks noGrp="1"/>
          </p:cNvSpPr>
          <p:nvPr>
            <p:ph type="body" sz="quarter" idx="10"/>
          </p:nvPr>
        </p:nvSpPr>
        <p:spPr/>
        <p:txBody>
          <a:bodyPr/>
          <a:lstStyle/>
          <a:p>
            <a:r>
              <a:rPr lang="en-US" dirty="0"/>
              <a:t>The bag of words</a:t>
            </a:r>
          </a:p>
        </p:txBody>
      </p:sp>
      <p:graphicFrame>
        <p:nvGraphicFramePr>
          <p:cNvPr id="5" name="Table 4">
            <a:extLst>
              <a:ext uri="{FF2B5EF4-FFF2-40B4-BE49-F238E27FC236}">
                <a16:creationId xmlns:a16="http://schemas.microsoft.com/office/drawing/2014/main" id="{1AA4884C-1EA0-4012-A463-970B2927D06F}"/>
              </a:ext>
            </a:extLst>
          </p:cNvPr>
          <p:cNvGraphicFramePr>
            <a:graphicFrameLocks noGrp="1"/>
          </p:cNvGraphicFramePr>
          <p:nvPr/>
        </p:nvGraphicFramePr>
        <p:xfrm>
          <a:off x="861250" y="4801745"/>
          <a:ext cx="10009920" cy="2590800"/>
        </p:xfrm>
        <a:graphic>
          <a:graphicData uri="http://schemas.openxmlformats.org/drawingml/2006/table">
            <a:tbl>
              <a:tblPr firstRow="1" bandRow="1">
                <a:tableStyleId>{00A15C55-8517-42AA-B614-E9B94910E393}</a:tableStyleId>
              </a:tblPr>
              <a:tblGrid>
                <a:gridCol w="1668320">
                  <a:extLst>
                    <a:ext uri="{9D8B030D-6E8A-4147-A177-3AD203B41FA5}">
                      <a16:colId xmlns:a16="http://schemas.microsoft.com/office/drawing/2014/main" val="88932518"/>
                    </a:ext>
                  </a:extLst>
                </a:gridCol>
                <a:gridCol w="1668320">
                  <a:extLst>
                    <a:ext uri="{9D8B030D-6E8A-4147-A177-3AD203B41FA5}">
                      <a16:colId xmlns:a16="http://schemas.microsoft.com/office/drawing/2014/main" val="3494732369"/>
                    </a:ext>
                  </a:extLst>
                </a:gridCol>
                <a:gridCol w="1668320">
                  <a:extLst>
                    <a:ext uri="{9D8B030D-6E8A-4147-A177-3AD203B41FA5}">
                      <a16:colId xmlns:a16="http://schemas.microsoft.com/office/drawing/2014/main" val="2476746439"/>
                    </a:ext>
                  </a:extLst>
                </a:gridCol>
                <a:gridCol w="1668320">
                  <a:extLst>
                    <a:ext uri="{9D8B030D-6E8A-4147-A177-3AD203B41FA5}">
                      <a16:colId xmlns:a16="http://schemas.microsoft.com/office/drawing/2014/main" val="1208621819"/>
                    </a:ext>
                  </a:extLst>
                </a:gridCol>
                <a:gridCol w="1668320">
                  <a:extLst>
                    <a:ext uri="{9D8B030D-6E8A-4147-A177-3AD203B41FA5}">
                      <a16:colId xmlns:a16="http://schemas.microsoft.com/office/drawing/2014/main" val="2243767905"/>
                    </a:ext>
                  </a:extLst>
                </a:gridCol>
                <a:gridCol w="1668320">
                  <a:extLst>
                    <a:ext uri="{9D8B030D-6E8A-4147-A177-3AD203B41FA5}">
                      <a16:colId xmlns:a16="http://schemas.microsoft.com/office/drawing/2014/main" val="2524499296"/>
                    </a:ext>
                  </a:extLst>
                </a:gridCol>
              </a:tblGrid>
              <a:tr h="1676400">
                <a:tc>
                  <a:txBody>
                    <a:bodyPr/>
                    <a:lstStyle/>
                    <a:p>
                      <a:r>
                        <a:rPr lang="en-US" sz="5000" dirty="0"/>
                        <a:t>cat</a:t>
                      </a:r>
                    </a:p>
                  </a:txBody>
                  <a:tcPr marL="152400" marR="152400" marT="76200" marB="76200"/>
                </a:tc>
                <a:tc>
                  <a:txBody>
                    <a:bodyPr/>
                    <a:lstStyle/>
                    <a:p>
                      <a:r>
                        <a:rPr lang="en-US" sz="5000" dirty="0"/>
                        <a:t>sat</a:t>
                      </a:r>
                    </a:p>
                  </a:txBody>
                  <a:tcPr marL="152400" marR="152400" marT="76200" marB="76200"/>
                </a:tc>
                <a:tc>
                  <a:txBody>
                    <a:bodyPr/>
                    <a:lstStyle/>
                    <a:p>
                      <a:r>
                        <a:rPr lang="en-US" sz="5000" dirty="0"/>
                        <a:t>on</a:t>
                      </a:r>
                    </a:p>
                  </a:txBody>
                  <a:tcPr marL="152400" marR="152400" marT="76200" marB="76200"/>
                </a:tc>
                <a:tc>
                  <a:txBody>
                    <a:bodyPr/>
                    <a:lstStyle/>
                    <a:p>
                      <a:r>
                        <a:rPr lang="en-US" sz="5000" dirty="0"/>
                        <a:t>the</a:t>
                      </a:r>
                    </a:p>
                  </a:txBody>
                  <a:tcPr marL="152400" marR="152400" marT="76200" marB="76200"/>
                </a:tc>
                <a:tc>
                  <a:txBody>
                    <a:bodyPr/>
                    <a:lstStyle/>
                    <a:p>
                      <a:r>
                        <a:rPr lang="en-US" sz="5000" dirty="0"/>
                        <a:t>mat</a:t>
                      </a:r>
                    </a:p>
                  </a:txBody>
                  <a:tcPr marL="152400" marR="152400" marT="76200" marB="76200"/>
                </a:tc>
                <a:tc>
                  <a:txBody>
                    <a:bodyPr/>
                    <a:lstStyle/>
                    <a:p>
                      <a:r>
                        <a:rPr lang="en-US" sz="5000" dirty="0"/>
                        <a:t>quickly</a:t>
                      </a:r>
                    </a:p>
                  </a:txBody>
                  <a:tcPr marL="152400" marR="152400" marT="76200" marB="76200"/>
                </a:tc>
                <a:extLst>
                  <a:ext uri="{0D108BD9-81ED-4DB2-BD59-A6C34878D82A}">
                    <a16:rowId xmlns:a16="http://schemas.microsoft.com/office/drawing/2014/main" val="1293936652"/>
                  </a:ext>
                </a:extLst>
              </a:tr>
              <a:tr h="914400">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2</a:t>
                      </a:r>
                    </a:p>
                  </a:txBody>
                  <a:tcPr marL="152400" marR="152400" marT="76200" marB="76200"/>
                </a:tc>
                <a:tc>
                  <a:txBody>
                    <a:bodyPr/>
                    <a:lstStyle/>
                    <a:p>
                      <a:r>
                        <a:rPr lang="en-US" sz="5000" dirty="0">
                          <a:solidFill>
                            <a:schemeClr val="bg1"/>
                          </a:solidFill>
                        </a:rPr>
                        <a:t>1</a:t>
                      </a:r>
                    </a:p>
                  </a:txBody>
                  <a:tcPr marL="152400" marR="152400" marT="76200" marB="76200"/>
                </a:tc>
                <a:tc>
                  <a:txBody>
                    <a:bodyPr/>
                    <a:lstStyle/>
                    <a:p>
                      <a:r>
                        <a:rPr lang="en-US" sz="5000" dirty="0">
                          <a:solidFill>
                            <a:schemeClr val="bg1"/>
                          </a:solidFill>
                        </a:rPr>
                        <a:t>0</a:t>
                      </a:r>
                    </a:p>
                  </a:txBody>
                  <a:tcPr marL="152400" marR="152400" marT="76200" marB="76200"/>
                </a:tc>
                <a:extLst>
                  <a:ext uri="{0D108BD9-81ED-4DB2-BD59-A6C34878D82A}">
                    <a16:rowId xmlns:a16="http://schemas.microsoft.com/office/drawing/2014/main" val="913532321"/>
                  </a:ext>
                </a:extLst>
              </a:tr>
            </a:tbl>
          </a:graphicData>
        </a:graphic>
      </p:graphicFrame>
      <p:sp>
        <p:nvSpPr>
          <p:cNvPr id="7" name="TextBox 6">
            <a:extLst>
              <a:ext uri="{FF2B5EF4-FFF2-40B4-BE49-F238E27FC236}">
                <a16:creationId xmlns:a16="http://schemas.microsoft.com/office/drawing/2014/main" id="{3930FE30-DC1D-45A2-9006-C6A58E77300D}"/>
              </a:ext>
            </a:extLst>
          </p:cNvPr>
          <p:cNvSpPr txBox="1"/>
          <p:nvPr/>
        </p:nvSpPr>
        <p:spPr>
          <a:xfrm>
            <a:off x="11425246" y="4641903"/>
            <a:ext cx="4125032" cy="100534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  |</a:t>
            </a:r>
            <a:r>
              <a:rPr lang="en-US" sz="2333" dirty="0">
                <a:solidFill>
                  <a:schemeClr val="accent4"/>
                </a:solidFill>
                <a:latin typeface="Trebuchet MS" pitchFamily="34" charset="0"/>
                <a:ea typeface="+mn-ea"/>
              </a:rPr>
              <a:t>Vocabulary</a:t>
            </a:r>
            <a:r>
              <a:rPr lang="en-US"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3440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EFD3-7FCA-49CC-8A85-3C5906BC76E5}"/>
              </a:ext>
            </a:extLst>
          </p:cNvPr>
          <p:cNvSpPr>
            <a:spLocks noGrp="1"/>
          </p:cNvSpPr>
          <p:nvPr>
            <p:ph type="title"/>
          </p:nvPr>
        </p:nvSpPr>
        <p:spPr/>
        <p:txBody>
          <a:bodyPr/>
          <a:lstStyle/>
          <a:p>
            <a:r>
              <a:rPr lang="en-GB" dirty="0"/>
              <a:t>The Bag of words</a:t>
            </a:r>
            <a:endParaRPr lang="en-US" dirty="0"/>
          </a:p>
        </p:txBody>
      </p:sp>
      <p:sp>
        <p:nvSpPr>
          <p:cNvPr id="4" name="Text Placeholder 3">
            <a:extLst>
              <a:ext uri="{FF2B5EF4-FFF2-40B4-BE49-F238E27FC236}">
                <a16:creationId xmlns:a16="http://schemas.microsoft.com/office/drawing/2014/main" id="{B982F555-8942-4AA2-A43D-BBE2CF04EC07}"/>
              </a:ext>
            </a:extLst>
          </p:cNvPr>
          <p:cNvSpPr>
            <a:spLocks noGrp="1"/>
          </p:cNvSpPr>
          <p:nvPr>
            <p:ph type="body" sz="quarter" idx="10"/>
          </p:nvPr>
        </p:nvSpPr>
        <p:spPr/>
        <p:txBody>
          <a:bodyPr/>
          <a:lstStyle/>
          <a:p>
            <a:r>
              <a:rPr lang="en-GB" dirty="0"/>
              <a:t>Key challenges</a:t>
            </a:r>
            <a:endParaRPr lang="en-US" dirty="0"/>
          </a:p>
        </p:txBody>
      </p:sp>
      <p:sp>
        <p:nvSpPr>
          <p:cNvPr id="6" name="Content Placeholder 2">
            <a:extLst>
              <a:ext uri="{FF2B5EF4-FFF2-40B4-BE49-F238E27FC236}">
                <a16:creationId xmlns:a16="http://schemas.microsoft.com/office/drawing/2014/main" id="{9C56495C-8451-4D75-915D-7FECAE74BCDE}"/>
              </a:ext>
            </a:extLst>
          </p:cNvPr>
          <p:cNvSpPr>
            <a:spLocks noGrp="1"/>
          </p:cNvSpPr>
          <p:nvPr>
            <p:ph idx="1"/>
          </p:nvPr>
        </p:nvSpPr>
        <p:spPr>
          <a:xfrm>
            <a:off x="862337" y="3337279"/>
            <a:ext cx="16581552" cy="6513412"/>
          </a:xfrm>
        </p:spPr>
        <p:txBody>
          <a:bodyPr/>
          <a:lstStyle/>
          <a:p>
            <a:r>
              <a:rPr lang="en-US" dirty="0">
                <a:latin typeface="+mn-lt"/>
              </a:rPr>
              <a:t>Sparse Input (1-hot)</a:t>
            </a: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en-US" dirty="0">
                <a:latin typeface="+mn-lt"/>
              </a:rPr>
              <a:t>No semantic generalization</a:t>
            </a:r>
          </a:p>
          <a:p>
            <a:r>
              <a:rPr lang="en-US" dirty="0">
                <a:latin typeface="+mn-lt"/>
              </a:rPr>
              <a:t>   </a:t>
            </a:r>
            <a:r>
              <a:rPr lang="en-US" i="1" dirty="0">
                <a:latin typeface="+mn-lt"/>
              </a:rPr>
              <a:t>dog:   </a:t>
            </a:r>
            <a:r>
              <a:rPr lang="en-US" dirty="0">
                <a:latin typeface="+mn-lt"/>
              </a:rPr>
              <a:t>1 0 0 0 0 … 0</a:t>
            </a:r>
          </a:p>
          <a:p>
            <a:r>
              <a:rPr lang="en-US" i="1" dirty="0">
                <a:latin typeface="+mn-lt"/>
              </a:rPr>
              <a:t>   cat:    </a:t>
            </a:r>
            <a:r>
              <a:rPr lang="en-US" dirty="0">
                <a:latin typeface="+mn-lt"/>
              </a:rPr>
              <a:t>0 0 1 0 0 … 0 </a:t>
            </a:r>
          </a:p>
          <a:p>
            <a:endParaRPr lang="en-US" dirty="0">
              <a:latin typeface="+mn-lt"/>
            </a:endParaRPr>
          </a:p>
          <a:p>
            <a:endParaRPr lang="en-US" dirty="0">
              <a:latin typeface="+mn-lt"/>
            </a:endParaRPr>
          </a:p>
        </p:txBody>
      </p:sp>
      <p:grpSp>
        <p:nvGrpSpPr>
          <p:cNvPr id="7" name="Group 6">
            <a:extLst>
              <a:ext uri="{FF2B5EF4-FFF2-40B4-BE49-F238E27FC236}">
                <a16:creationId xmlns:a16="http://schemas.microsoft.com/office/drawing/2014/main" id="{12CF1755-4D57-4883-BB28-5479422A0BB8}"/>
              </a:ext>
            </a:extLst>
          </p:cNvPr>
          <p:cNvGrpSpPr/>
          <p:nvPr/>
        </p:nvGrpSpPr>
        <p:grpSpPr>
          <a:xfrm>
            <a:off x="2161603" y="4027557"/>
            <a:ext cx="3756149" cy="1849401"/>
            <a:chOff x="1441068" y="2685039"/>
            <a:chExt cx="2504099" cy="1232934"/>
          </a:xfrm>
        </p:grpSpPr>
        <p:sp>
          <p:nvSpPr>
            <p:cNvPr id="8" name="Oval 7">
              <a:extLst>
                <a:ext uri="{FF2B5EF4-FFF2-40B4-BE49-F238E27FC236}">
                  <a16:creationId xmlns:a16="http://schemas.microsoft.com/office/drawing/2014/main" id="{355BCB5F-ACD7-4500-B2B5-988EDDB6FF41}"/>
                </a:ext>
              </a:extLst>
            </p:cNvPr>
            <p:cNvSpPr/>
            <p:nvPr/>
          </p:nvSpPr>
          <p:spPr>
            <a:xfrm>
              <a:off x="2591338" y="268503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A564DBE-2807-495F-8BEB-9B90F920A0B5}"/>
                </a:ext>
              </a:extLst>
            </p:cNvPr>
            <p:cNvSpPr/>
            <p:nvPr/>
          </p:nvSpPr>
          <p:spPr>
            <a:xfrm>
              <a:off x="1473918"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A79C58F-130E-44B9-8EED-305B9BDBBBE7}"/>
                </a:ext>
              </a:extLst>
            </p:cNvPr>
            <p:cNvSpPr/>
            <p:nvPr/>
          </p:nvSpPr>
          <p:spPr>
            <a:xfrm>
              <a:off x="2194452" y="3270406"/>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968A8DF-448E-4BA8-ADE7-DC4BBA64ECF3}"/>
                </a:ext>
              </a:extLst>
            </p:cNvPr>
            <p:cNvSpPr/>
            <p:nvPr/>
          </p:nvSpPr>
          <p:spPr>
            <a:xfrm>
              <a:off x="2914986" y="3270944"/>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59EB21-AA29-4D59-981F-0C17D8B37F9A}"/>
                </a:ext>
              </a:extLst>
            </p:cNvPr>
            <p:cNvSpPr/>
            <p:nvPr/>
          </p:nvSpPr>
          <p:spPr>
            <a:xfrm>
              <a:off x="3635520" y="3294909"/>
              <a:ext cx="274643" cy="268181"/>
            </a:xfrm>
            <a:prstGeom prst="ellipse">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3F9148B-D14D-475B-AD24-F810C9F45D7C}"/>
                </a:ext>
              </a:extLst>
            </p:cNvPr>
            <p:cNvCxnSpPr>
              <a:cxnSpLocks/>
              <a:stCxn id="9" idx="0"/>
            </p:cNvCxnSpPr>
            <p:nvPr/>
          </p:nvCxnSpPr>
          <p:spPr>
            <a:xfrm flipV="1">
              <a:off x="1611240" y="2953220"/>
              <a:ext cx="1083494" cy="317186"/>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F601CA-F72E-4363-953B-872CCB965D3C}"/>
                </a:ext>
              </a:extLst>
            </p:cNvPr>
            <p:cNvCxnSpPr>
              <a:cxnSpLocks/>
              <a:stCxn id="10" idx="0"/>
            </p:cNvCxnSpPr>
            <p:nvPr/>
          </p:nvCxnSpPr>
          <p:spPr>
            <a:xfrm flipV="1">
              <a:off x="2331774" y="2982301"/>
              <a:ext cx="362960" cy="288105"/>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EFAF722-2FD8-436D-BF82-4E650E6BE4E0}"/>
                </a:ext>
              </a:extLst>
            </p:cNvPr>
            <p:cNvCxnSpPr>
              <a:cxnSpLocks/>
              <a:stCxn id="11" idx="7"/>
              <a:endCxn id="8" idx="4"/>
            </p:cNvCxnSpPr>
            <p:nvPr/>
          </p:nvCxnSpPr>
          <p:spPr>
            <a:xfrm flipH="1" flipV="1">
              <a:off x="2728660" y="2953220"/>
              <a:ext cx="420748" cy="356998"/>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870D3B-1576-46C1-ABBF-72BA1B8D8A02}"/>
                </a:ext>
              </a:extLst>
            </p:cNvPr>
            <p:cNvCxnSpPr>
              <a:cxnSpLocks/>
              <a:stCxn id="12" idx="0"/>
              <a:endCxn id="8" idx="4"/>
            </p:cNvCxnSpPr>
            <p:nvPr/>
          </p:nvCxnSpPr>
          <p:spPr>
            <a:xfrm flipH="1" flipV="1">
              <a:off x="2728660" y="2953220"/>
              <a:ext cx="1044182" cy="341689"/>
            </a:xfrm>
            <a:prstGeom prst="straightConnector1">
              <a:avLst/>
            </a:prstGeom>
            <a:solidFill>
              <a:srgbClr val="598B00"/>
            </a:solidFill>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B7CCB-FC5A-4499-9EA3-04057F1007EF}"/>
                </a:ext>
              </a:extLst>
            </p:cNvPr>
            <p:cNvSpPr txBox="1"/>
            <p:nvPr/>
          </p:nvSpPr>
          <p:spPr>
            <a:xfrm>
              <a:off x="2581006" y="3219831"/>
              <a:ext cx="82931" cy="246221"/>
            </a:xfrm>
            <a:prstGeom prst="rect">
              <a:avLst/>
            </a:prstGeom>
            <a:noFill/>
          </p:spPr>
          <p:txBody>
            <a:bodyPr wrap="square" rtlCol="0">
              <a:spAutoFit/>
            </a:bodyPr>
            <a:lstStyle/>
            <a:p>
              <a:r>
                <a:rPr lang="en-US" dirty="0">
                  <a:latin typeface="+mn-lt"/>
                </a:rPr>
                <a:t>…</a:t>
              </a:r>
            </a:p>
          </p:txBody>
        </p:sp>
        <p:sp>
          <p:nvSpPr>
            <p:cNvPr id="18" name="TextBox 17">
              <a:extLst>
                <a:ext uri="{FF2B5EF4-FFF2-40B4-BE49-F238E27FC236}">
                  <a16:creationId xmlns:a16="http://schemas.microsoft.com/office/drawing/2014/main" id="{3B640089-6E9A-4A83-AAF9-51088D297AF5}"/>
                </a:ext>
              </a:extLst>
            </p:cNvPr>
            <p:cNvSpPr txBox="1"/>
            <p:nvPr/>
          </p:nvSpPr>
          <p:spPr>
            <a:xfrm>
              <a:off x="1855624" y="3218263"/>
              <a:ext cx="82931" cy="246221"/>
            </a:xfrm>
            <a:prstGeom prst="rect">
              <a:avLst/>
            </a:prstGeom>
            <a:noFill/>
          </p:spPr>
          <p:txBody>
            <a:bodyPr wrap="square" rtlCol="0">
              <a:spAutoFit/>
            </a:bodyPr>
            <a:lstStyle/>
            <a:p>
              <a:r>
                <a:rPr lang="en-US" dirty="0">
                  <a:latin typeface="+mn-lt"/>
                </a:rPr>
                <a:t>…</a:t>
              </a:r>
            </a:p>
          </p:txBody>
        </p:sp>
        <p:sp>
          <p:nvSpPr>
            <p:cNvPr id="19" name="TextBox 18">
              <a:extLst>
                <a:ext uri="{FF2B5EF4-FFF2-40B4-BE49-F238E27FC236}">
                  <a16:creationId xmlns:a16="http://schemas.microsoft.com/office/drawing/2014/main" id="{8863DAD3-825F-46EC-B6EB-E5802C7714CE}"/>
                </a:ext>
              </a:extLst>
            </p:cNvPr>
            <p:cNvSpPr txBox="1"/>
            <p:nvPr/>
          </p:nvSpPr>
          <p:spPr>
            <a:xfrm>
              <a:off x="3304335" y="3244333"/>
              <a:ext cx="82931" cy="246221"/>
            </a:xfrm>
            <a:prstGeom prst="rect">
              <a:avLst/>
            </a:prstGeom>
            <a:noFill/>
          </p:spPr>
          <p:txBody>
            <a:bodyPr wrap="square" rtlCol="0">
              <a:spAutoFit/>
            </a:bodyPr>
            <a:lstStyle/>
            <a:p>
              <a:r>
                <a:rPr lang="en-US" dirty="0">
                  <a:latin typeface="+mn-lt"/>
                </a:rPr>
                <a:t>…</a:t>
              </a:r>
            </a:p>
          </p:txBody>
        </p:sp>
        <p:cxnSp>
          <p:nvCxnSpPr>
            <p:cNvPr id="20" name="Straight Connector 19">
              <a:extLst>
                <a:ext uri="{FF2B5EF4-FFF2-40B4-BE49-F238E27FC236}">
                  <a16:creationId xmlns:a16="http://schemas.microsoft.com/office/drawing/2014/main" id="{F30A194A-F783-4F0E-BC84-15E08EE6D42A}"/>
                </a:ext>
              </a:extLst>
            </p:cNvPr>
            <p:cNvCxnSpPr/>
            <p:nvPr/>
          </p:nvCxnSpPr>
          <p:spPr>
            <a:xfrm>
              <a:off x="1441068"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D2EACA-ED05-493F-8FCA-B62117B144F1}"/>
                </a:ext>
              </a:extLst>
            </p:cNvPr>
            <p:cNvCxnSpPr/>
            <p:nvPr/>
          </p:nvCxnSpPr>
          <p:spPr>
            <a:xfrm>
              <a:off x="2506791" y="3538587"/>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913F9C-A95D-4A26-9562-17BF4DD31F68}"/>
                </a:ext>
              </a:extLst>
            </p:cNvPr>
            <p:cNvCxnSpPr/>
            <p:nvPr/>
          </p:nvCxnSpPr>
          <p:spPr>
            <a:xfrm>
              <a:off x="2879444"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77FEEB-C46E-48EC-B0E7-6EE0C4AC5551}"/>
                </a:ext>
              </a:extLst>
            </p:cNvPr>
            <p:cNvCxnSpPr/>
            <p:nvPr/>
          </p:nvCxnSpPr>
          <p:spPr>
            <a:xfrm>
              <a:off x="3945167" y="3563090"/>
              <a:ext cx="0" cy="354883"/>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366C31C-88A2-447F-A42E-18119905344C}"/>
                </a:ext>
              </a:extLst>
            </p:cNvPr>
            <p:cNvSpPr txBox="1"/>
            <p:nvPr/>
          </p:nvSpPr>
          <p:spPr>
            <a:xfrm>
              <a:off x="1563594" y="3667972"/>
              <a:ext cx="602301" cy="246221"/>
            </a:xfrm>
            <a:prstGeom prst="rect">
              <a:avLst/>
            </a:prstGeom>
            <a:noFill/>
          </p:spPr>
          <p:txBody>
            <a:bodyPr wrap="none" rtlCol="0">
              <a:spAutoFit/>
            </a:bodyPr>
            <a:lstStyle/>
            <a:p>
              <a:r>
                <a:rPr lang="en-US" dirty="0">
                  <a:latin typeface="+mn-lt"/>
                </a:rPr>
                <a:t>Word 1</a:t>
              </a:r>
            </a:p>
          </p:txBody>
        </p:sp>
        <p:sp>
          <p:nvSpPr>
            <p:cNvPr id="25" name="TextBox 24">
              <a:extLst>
                <a:ext uri="{FF2B5EF4-FFF2-40B4-BE49-F238E27FC236}">
                  <a16:creationId xmlns:a16="http://schemas.microsoft.com/office/drawing/2014/main" id="{2A47E7B4-DFDE-42EA-B611-C28C46BE13F6}"/>
                </a:ext>
              </a:extLst>
            </p:cNvPr>
            <p:cNvSpPr txBox="1"/>
            <p:nvPr/>
          </p:nvSpPr>
          <p:spPr>
            <a:xfrm>
              <a:off x="3001970" y="3667972"/>
              <a:ext cx="605508" cy="246221"/>
            </a:xfrm>
            <a:prstGeom prst="rect">
              <a:avLst/>
            </a:prstGeom>
            <a:noFill/>
          </p:spPr>
          <p:txBody>
            <a:bodyPr wrap="none" rtlCol="0">
              <a:spAutoFit/>
            </a:bodyPr>
            <a:lstStyle/>
            <a:p>
              <a:r>
                <a:rPr lang="en-US" dirty="0">
                  <a:latin typeface="+mn-lt"/>
                </a:rPr>
                <a:t>Word n</a:t>
              </a:r>
            </a:p>
          </p:txBody>
        </p:sp>
      </p:grpSp>
      <p:sp>
        <p:nvSpPr>
          <p:cNvPr id="26" name="Arrow: Right 25">
            <a:extLst>
              <a:ext uri="{FF2B5EF4-FFF2-40B4-BE49-F238E27FC236}">
                <a16:creationId xmlns:a16="http://schemas.microsoft.com/office/drawing/2014/main" id="{A430A324-548E-4D09-A59F-6CAA9AEC92BA}"/>
              </a:ext>
            </a:extLst>
          </p:cNvPr>
          <p:cNvSpPr/>
          <p:nvPr/>
        </p:nvSpPr>
        <p:spPr>
          <a:xfrm>
            <a:off x="8539778" y="4132223"/>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7B2FA0-2726-42F2-8A8B-1C1939D6B8BF}"/>
              </a:ext>
            </a:extLst>
          </p:cNvPr>
          <p:cNvSpPr txBox="1"/>
          <p:nvPr/>
        </p:nvSpPr>
        <p:spPr>
          <a:xfrm>
            <a:off x="11074596" y="3912750"/>
            <a:ext cx="5422108" cy="369332"/>
          </a:xfrm>
          <a:prstGeom prst="rect">
            <a:avLst/>
          </a:prstGeom>
          <a:noFill/>
        </p:spPr>
        <p:txBody>
          <a:bodyPr wrap="square" rtlCol="0">
            <a:spAutoFit/>
          </a:bodyPr>
          <a:lstStyle/>
          <a:p>
            <a:r>
              <a:rPr lang="en-US" dirty="0">
                <a:solidFill>
                  <a:schemeClr val="bg1"/>
                </a:solidFill>
                <a:latin typeface="+mn-lt"/>
              </a:rPr>
              <a:t>p &gt;&gt; n    (overfitting!)</a:t>
            </a:r>
          </a:p>
        </p:txBody>
      </p:sp>
      <p:sp>
        <p:nvSpPr>
          <p:cNvPr id="28" name="Arrow: Right 27">
            <a:extLst>
              <a:ext uri="{FF2B5EF4-FFF2-40B4-BE49-F238E27FC236}">
                <a16:creationId xmlns:a16="http://schemas.microsoft.com/office/drawing/2014/main" id="{028A2937-88C0-494E-9935-6D50DE9FF534}"/>
              </a:ext>
            </a:extLst>
          </p:cNvPr>
          <p:cNvSpPr/>
          <p:nvPr/>
        </p:nvSpPr>
        <p:spPr>
          <a:xfrm>
            <a:off x="8539778" y="7532648"/>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7030D4D-A9DE-4DF5-9A9C-294F658199B0}"/>
              </a:ext>
            </a:extLst>
          </p:cNvPr>
          <p:cNvSpPr txBox="1"/>
          <p:nvPr/>
        </p:nvSpPr>
        <p:spPr>
          <a:xfrm>
            <a:off x="11074596" y="7283316"/>
            <a:ext cx="5422108" cy="646331"/>
          </a:xfrm>
          <a:prstGeom prst="rect">
            <a:avLst/>
          </a:prstGeom>
          <a:noFill/>
        </p:spPr>
        <p:txBody>
          <a:bodyPr wrap="square" rtlCol="0">
            <a:spAutoFit/>
          </a:bodyPr>
          <a:lstStyle/>
          <a:p>
            <a:r>
              <a:rPr lang="en-US" dirty="0">
                <a:solidFill>
                  <a:schemeClr val="bg1"/>
                </a:solidFill>
                <a:latin typeface="+mn-lt"/>
              </a:rPr>
              <a:t>lots of data required,</a:t>
            </a:r>
          </a:p>
          <a:p>
            <a:r>
              <a:rPr lang="en-US" dirty="0">
                <a:solidFill>
                  <a:schemeClr val="bg1"/>
                </a:solidFill>
                <a:latin typeface="+mn-lt"/>
              </a:rPr>
              <a:t>low accuracy</a:t>
            </a:r>
          </a:p>
        </p:txBody>
      </p:sp>
      <p:sp>
        <p:nvSpPr>
          <p:cNvPr id="30" name="Arrow: Right 29">
            <a:extLst>
              <a:ext uri="{FF2B5EF4-FFF2-40B4-BE49-F238E27FC236}">
                <a16:creationId xmlns:a16="http://schemas.microsoft.com/office/drawing/2014/main" id="{7C10BC4F-885D-4995-BE19-C19AB44CA747}"/>
              </a:ext>
            </a:extLst>
          </p:cNvPr>
          <p:cNvSpPr/>
          <p:nvPr/>
        </p:nvSpPr>
        <p:spPr>
          <a:xfrm rot="5400000">
            <a:off x="12594263" y="5744685"/>
            <a:ext cx="1409107" cy="535497"/>
          </a:xfrm>
          <a:prstGeom prst="rightArrow">
            <a:avLst/>
          </a:prstGeom>
          <a:solidFill>
            <a:srgbClr val="598B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F76F59F-A352-4A87-BD16-3B1F4ABC4C3B}"/>
              </a:ext>
            </a:extLst>
          </p:cNvPr>
          <p:cNvSpPr txBox="1"/>
          <p:nvPr/>
        </p:nvSpPr>
        <p:spPr>
          <a:xfrm>
            <a:off x="2398907" y="5491807"/>
            <a:ext cx="1116716"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1</a:t>
            </a:r>
          </a:p>
        </p:txBody>
      </p:sp>
      <p:sp>
        <p:nvSpPr>
          <p:cNvPr id="32" name="TextBox 31">
            <a:extLst>
              <a:ext uri="{FF2B5EF4-FFF2-40B4-BE49-F238E27FC236}">
                <a16:creationId xmlns:a16="http://schemas.microsoft.com/office/drawing/2014/main" id="{512EDE98-ABB7-4D53-B172-5C707E6132A7}"/>
              </a:ext>
            </a:extLst>
          </p:cNvPr>
          <p:cNvSpPr txBox="1"/>
          <p:nvPr/>
        </p:nvSpPr>
        <p:spPr>
          <a:xfrm>
            <a:off x="4608081" y="5488127"/>
            <a:ext cx="1123128"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333" dirty="0">
                <a:solidFill>
                  <a:schemeClr val="bg1"/>
                </a:solidFill>
                <a:latin typeface="Trebuchet MS" panose="020B0603020202020204" pitchFamily="34" charset="0"/>
              </a:rPr>
              <a:t>Word n</a:t>
            </a:r>
          </a:p>
        </p:txBody>
      </p:sp>
    </p:spTree>
    <p:extLst>
      <p:ext uri="{BB962C8B-B14F-4D97-AF65-F5344CB8AC3E}">
        <p14:creationId xmlns:p14="http://schemas.microsoft.com/office/powerpoint/2010/main" val="306535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6" grpId="0" animBg="1"/>
      <p:bldP spid="27" grpId="0"/>
      <p:bldP spid="28" grpId="0" animBg="1"/>
      <p:bldP spid="29" grpId="0"/>
      <p:bldP spid="30" grpId="0" animBg="1"/>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Distributed Word Representations</a:t>
            </a:r>
            <a:endParaRPr lang="en-US" dirty="0">
              <a:latin typeface="Trebuchet MS"/>
            </a:endParaRPr>
          </a:p>
        </p:txBody>
      </p:sp>
    </p:spTree>
    <p:extLst>
      <p:ext uri="{BB962C8B-B14F-4D97-AF65-F5344CB8AC3E}">
        <p14:creationId xmlns:p14="http://schemas.microsoft.com/office/powerpoint/2010/main" val="23664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5" y="1086991"/>
            <a:ext cx="8839986" cy="2570609"/>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2028943"/>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a:solidFill>
                            <a:schemeClr val="tx1"/>
                          </a:solidFill>
                          <a:latin typeface="Trebuchet MS" panose="020B0603020202020204" pitchFamily="34" charset="0"/>
                        </a:rPr>
                        <a:t>Lab: Practical hands-on guide to the NVIDIA </a:t>
                      </a:r>
                      <a:r>
                        <a:rPr lang="en-US" sz="2300" err="1">
                          <a:solidFill>
                            <a:schemeClr val="tx1"/>
                          </a:solidFill>
                          <a:latin typeface="Trebuchet MS" panose="020B0603020202020204" pitchFamily="34" charset="0"/>
                        </a:rPr>
                        <a:t>NeMo</a:t>
                      </a:r>
                      <a:r>
                        <a:rPr lang="en-US" sz="2300">
                          <a:solidFill>
                            <a:schemeClr val="tx1"/>
                          </a:solidFill>
                          <a:latin typeface="Trebuchet MS" panose="020B0603020202020204" pitchFamily="34" charset="0"/>
                        </a:rPr>
                        <a:t> API and exercises to build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a:solidFill>
                            <a:schemeClr val="tx1"/>
                          </a:solidFill>
                          <a:latin typeface="Trebuchet MS" panose="020B0603020202020204" pitchFamily="34" charset="0"/>
                        </a:rPr>
                        <a:t>and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Distributional Hypothesis</a:t>
            </a:r>
          </a:p>
        </p:txBody>
      </p:sp>
      <p:sp>
        <p:nvSpPr>
          <p:cNvPr id="10" name="Text Placeholder 9"/>
          <p:cNvSpPr>
            <a:spLocks noGrp="1"/>
          </p:cNvSpPr>
          <p:nvPr>
            <p:ph type="body" sz="quarter" idx="10"/>
          </p:nvPr>
        </p:nvSpPr>
        <p:spPr/>
        <p:txBody>
          <a:bodyPr/>
          <a:lstStyle/>
          <a:p>
            <a:r>
              <a:rPr lang="en-GB" dirty="0"/>
              <a:t>The intuition</a:t>
            </a:r>
            <a:endParaRPr lang="en-US" dirty="0"/>
          </a:p>
        </p:txBody>
      </p:sp>
      <p:sp>
        <p:nvSpPr>
          <p:cNvPr id="3" name="TextBox 2">
            <a:extLst>
              <a:ext uri="{FF2B5EF4-FFF2-40B4-BE49-F238E27FC236}">
                <a16:creationId xmlns:a16="http://schemas.microsoft.com/office/drawing/2014/main" id="{DE860550-69AF-46D1-9BAF-3B9764D0010E}"/>
              </a:ext>
            </a:extLst>
          </p:cNvPr>
          <p:cNvSpPr txBox="1"/>
          <p:nvPr/>
        </p:nvSpPr>
        <p:spPr>
          <a:xfrm>
            <a:off x="2242357" y="3891300"/>
            <a:ext cx="690164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‘You can tell a word by the company it keeps’</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8" name="TextBox 7">
            <a:extLst>
              <a:ext uri="{FF2B5EF4-FFF2-40B4-BE49-F238E27FC236}">
                <a16:creationId xmlns:a16="http://schemas.microsoft.com/office/drawing/2014/main" id="{53336ED0-65EF-47D5-819C-51F8227FB6FA}"/>
              </a:ext>
            </a:extLst>
          </p:cNvPr>
          <p:cNvSpPr txBox="1"/>
          <p:nvPr/>
        </p:nvSpPr>
        <p:spPr>
          <a:xfrm>
            <a:off x="8051292" y="8171399"/>
            <a:ext cx="7795962"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complete meaning of a word is always contextual, and no study of meaning apart from context can be taken seriously.’</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Firth 1957 </a:t>
            </a:r>
          </a:p>
        </p:txBody>
      </p:sp>
      <p:sp>
        <p:nvSpPr>
          <p:cNvPr id="9" name="TextBox 8">
            <a:extLst>
              <a:ext uri="{FF2B5EF4-FFF2-40B4-BE49-F238E27FC236}">
                <a16:creationId xmlns:a16="http://schemas.microsoft.com/office/drawing/2014/main" id="{6B4CEDCA-93F1-45E9-8F6D-EDFA4A78F63E}"/>
              </a:ext>
            </a:extLst>
          </p:cNvPr>
          <p:cNvSpPr txBox="1"/>
          <p:nvPr/>
        </p:nvSpPr>
        <p:spPr>
          <a:xfrm>
            <a:off x="1941765" y="6833422"/>
            <a:ext cx="7556933" cy="733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‘The meaning of a word is its use in the language’</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Wittgenstein 1953</a:t>
            </a:r>
          </a:p>
        </p:txBody>
      </p:sp>
      <p:sp>
        <p:nvSpPr>
          <p:cNvPr id="11" name="TextBox 10">
            <a:extLst>
              <a:ext uri="{FF2B5EF4-FFF2-40B4-BE49-F238E27FC236}">
                <a16:creationId xmlns:a16="http://schemas.microsoft.com/office/drawing/2014/main" id="{E348F4BA-7263-412C-A3AB-6E28321801B7}"/>
              </a:ext>
            </a:extLst>
          </p:cNvPr>
          <p:cNvSpPr txBox="1"/>
          <p:nvPr/>
        </p:nvSpPr>
        <p:spPr>
          <a:xfrm>
            <a:off x="8831385" y="5045033"/>
            <a:ext cx="7556933" cy="13796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1524030">
              <a:lnSpc>
                <a:spcPct val="90000"/>
              </a:lnSpc>
              <a:spcBef>
                <a:spcPts val="0"/>
              </a:spcBef>
              <a:spcAft>
                <a:spcPts val="500"/>
              </a:spcAft>
              <a:buClr>
                <a:srgbClr val="B3B3B3"/>
              </a:buClr>
              <a:buSzPct val="100000"/>
            </a:pPr>
            <a:r>
              <a:rPr lang="en-US" sz="2333" i="1" kern="0" dirty="0">
                <a:solidFill>
                  <a:srgbClr val="505050"/>
                </a:solidFill>
                <a:latin typeface="Trebuchet MS" pitchFamily="34" charset="0"/>
              </a:rPr>
              <a:t>‘Distributional statements can cover all of the material of a language without requiring support from other types of information’</a:t>
            </a:r>
          </a:p>
          <a:p>
            <a:pPr algn="r" defTabSz="1524030">
              <a:lnSpc>
                <a:spcPct val="90000"/>
              </a:lnSpc>
              <a:spcBef>
                <a:spcPts val="0"/>
              </a:spcBef>
              <a:spcAft>
                <a:spcPts val="500"/>
              </a:spcAft>
              <a:buClr>
                <a:srgbClr val="B3B3B3"/>
              </a:buClr>
              <a:buSzPct val="100000"/>
            </a:pPr>
            <a:r>
              <a:rPr lang="en-US" sz="1833" i="1" kern="0" dirty="0">
                <a:solidFill>
                  <a:srgbClr val="505050"/>
                </a:solidFill>
                <a:latin typeface="Trebuchet MS" pitchFamily="34" charset="0"/>
              </a:rPr>
              <a:t>Harris 1954</a:t>
            </a:r>
          </a:p>
        </p:txBody>
      </p:sp>
    </p:spTree>
    <p:extLst>
      <p:ext uri="{BB962C8B-B14F-4D97-AF65-F5344CB8AC3E}">
        <p14:creationId xmlns:p14="http://schemas.microsoft.com/office/powerpoint/2010/main" val="386514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The latent information</a:t>
            </a:r>
            <a:endParaRPr lang="en-US" dirty="0"/>
          </a:p>
        </p:txBody>
      </p:sp>
      <p:pic>
        <p:nvPicPr>
          <p:cNvPr id="1026" name="Picture 2" descr="The co-occurrence matrix contain after HAL-style weighting of the ...">
            <a:extLst>
              <a:ext uri="{FF2B5EF4-FFF2-40B4-BE49-F238E27FC236}">
                <a16:creationId xmlns:a16="http://schemas.microsoft.com/office/drawing/2014/main" id="{043DED82-FF11-45AF-BC6E-51C961A65098}"/>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4394429" y="3505730"/>
            <a:ext cx="9499145" cy="615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9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Co-occurrence patterns</a:t>
            </a:r>
          </a:p>
        </p:txBody>
      </p:sp>
      <p:sp>
        <p:nvSpPr>
          <p:cNvPr id="10" name="Text Placeholder 9"/>
          <p:cNvSpPr>
            <a:spLocks noGrp="1"/>
          </p:cNvSpPr>
          <p:nvPr>
            <p:ph type="body" sz="quarter" idx="10"/>
          </p:nvPr>
        </p:nvSpPr>
        <p:spPr/>
        <p:txBody>
          <a:bodyPr/>
          <a:lstStyle/>
          <a:p>
            <a:r>
              <a:rPr lang="en-GB" dirty="0"/>
              <a:t>Where to find them?</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Possible relationships:</a:t>
            </a:r>
          </a:p>
          <a:p>
            <a:pPr marL="476260" indent="-476260">
              <a:buFontTx/>
              <a:buChar char="-"/>
            </a:pPr>
            <a:r>
              <a:rPr lang="en-GB" dirty="0"/>
              <a:t>Word to documents (very sparse and very wide)</a:t>
            </a:r>
          </a:p>
          <a:p>
            <a:pPr marL="476260" indent="-476260">
              <a:buFontTx/>
              <a:buChar char="-"/>
            </a:pPr>
            <a:r>
              <a:rPr lang="en-GB" dirty="0"/>
              <a:t>Word to word (very dense and compact)</a:t>
            </a:r>
          </a:p>
          <a:p>
            <a:pPr marL="476260" indent="-476260">
              <a:buFontTx/>
              <a:buChar char="-"/>
            </a:pPr>
            <a:r>
              <a:rPr lang="en-GB" dirty="0"/>
              <a:t>Word to user / person</a:t>
            </a:r>
          </a:p>
          <a:p>
            <a:pPr marL="476260" indent="-476260">
              <a:buFontTx/>
              <a:buChar char="-"/>
            </a:pPr>
            <a:r>
              <a:rPr lang="en-GB" dirty="0"/>
              <a:t>Word to user behaviour</a:t>
            </a:r>
          </a:p>
          <a:p>
            <a:pPr marL="476260" indent="-476260">
              <a:buFontTx/>
              <a:buChar char="-"/>
            </a:pPr>
            <a:r>
              <a:rPr lang="en-GB" dirty="0"/>
              <a:t>Word to product</a:t>
            </a:r>
          </a:p>
          <a:p>
            <a:pPr marL="476260" indent="-476260">
              <a:buFontTx/>
              <a:buChar char="-"/>
            </a:pPr>
            <a:r>
              <a:rPr lang="en-GB" dirty="0"/>
              <a:t>Word to custom feature (e.g. movie raking)</a:t>
            </a:r>
          </a:p>
          <a:p>
            <a:r>
              <a:rPr lang="en-GB" dirty="0"/>
              <a:t>Not only metrices:</a:t>
            </a:r>
          </a:p>
          <a:p>
            <a:pPr marL="476260" indent="-476260">
              <a:buFontTx/>
              <a:buChar char="-"/>
            </a:pPr>
            <a:r>
              <a:rPr lang="en-GB" dirty="0"/>
              <a:t>Word to user to product</a:t>
            </a:r>
          </a:p>
          <a:p>
            <a:pPr marL="476260" indent="-476260">
              <a:buFontTx/>
              <a:buChar char="-"/>
            </a:pPr>
            <a:endParaRPr lang="en-GB" dirty="0"/>
          </a:p>
          <a:p>
            <a:pPr marL="476260" indent="-476260">
              <a:buFontTx/>
              <a:buChar char="-"/>
            </a:pPr>
            <a:endParaRPr lang="en-US" dirty="0"/>
          </a:p>
        </p:txBody>
      </p:sp>
      <p:pic>
        <p:nvPicPr>
          <p:cNvPr id="5" name="Picture 4">
            <a:extLst>
              <a:ext uri="{FF2B5EF4-FFF2-40B4-BE49-F238E27FC236}">
                <a16:creationId xmlns:a16="http://schemas.microsoft.com/office/drawing/2014/main" id="{8DF7EE4F-9DDE-4D71-A620-6963F2729131}"/>
              </a:ext>
            </a:extLst>
          </p:cNvPr>
          <p:cNvPicPr>
            <a:picLocks noChangeAspect="1"/>
          </p:cNvPicPr>
          <p:nvPr/>
        </p:nvPicPr>
        <p:blipFill>
          <a:blip r:embed="rId3"/>
          <a:stretch>
            <a:fillRect/>
          </a:stretch>
        </p:blipFill>
        <p:spPr>
          <a:xfrm>
            <a:off x="8558003" y="3505059"/>
            <a:ext cx="9520882" cy="5230323"/>
          </a:xfrm>
          <a:prstGeom prst="rect">
            <a:avLst/>
          </a:prstGeom>
          <a:ln>
            <a:solidFill>
              <a:schemeClr val="tx2">
                <a:lumMod val="75000"/>
              </a:schemeClr>
            </a:solidFill>
          </a:ln>
        </p:spPr>
      </p:pic>
      <p:sp>
        <p:nvSpPr>
          <p:cNvPr id="6" name="Arrow: Right 5">
            <a:extLst>
              <a:ext uri="{FF2B5EF4-FFF2-40B4-BE49-F238E27FC236}">
                <a16:creationId xmlns:a16="http://schemas.microsoft.com/office/drawing/2014/main" id="{3BB059F9-AC93-4AC2-8637-0FBBEC088C40}"/>
              </a:ext>
            </a:extLst>
          </p:cNvPr>
          <p:cNvSpPr/>
          <p:nvPr/>
        </p:nvSpPr>
        <p:spPr>
          <a:xfrm>
            <a:off x="8127369" y="4322102"/>
            <a:ext cx="295334" cy="30101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solidFill>
                  <a:schemeClr val="accent2">
                    <a:lumMod val="40000"/>
                    <a:lumOff val="60000"/>
                  </a:schemeClr>
                </a:solidFill>
              </a:rPr>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18298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Dimensionality Reduction</a:t>
            </a:r>
            <a:endParaRPr lang="en-US" dirty="0"/>
          </a:p>
        </p:txBody>
      </p:sp>
      <p:sp>
        <p:nvSpPr>
          <p:cNvPr id="10" name="Text Placeholder 9"/>
          <p:cNvSpPr>
            <a:spLocks noGrp="1"/>
          </p:cNvSpPr>
          <p:nvPr>
            <p:ph type="body" sz="quarter" idx="10"/>
          </p:nvPr>
        </p:nvSpPr>
        <p:spPr/>
        <p:txBody>
          <a:bodyPr/>
          <a:lstStyle/>
          <a:p>
            <a:r>
              <a:rPr lang="en-GB" dirty="0"/>
              <a:t>Rationale</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p:txBody>
          <a:bodyPr/>
          <a:lstStyle/>
          <a:p>
            <a:r>
              <a:rPr lang="en-GB" dirty="0"/>
              <a:t>The need for compact and computationally efficient representations</a:t>
            </a:r>
          </a:p>
          <a:p>
            <a:r>
              <a:rPr lang="en-GB" dirty="0"/>
              <a:t>More robust notions of distance exposing the information captured by our distributional representation</a:t>
            </a:r>
          </a:p>
          <a:p>
            <a:pPr marL="476260" indent="-476260">
              <a:buFontTx/>
              <a:buChar char="-"/>
            </a:pPr>
            <a:endParaRPr lang="en-GB" dirty="0"/>
          </a:p>
          <a:p>
            <a:pPr marL="476260" indent="-476260">
              <a:buFontTx/>
              <a:buChar char="-"/>
            </a:pPr>
            <a:endParaRPr lang="en-US" dirty="0"/>
          </a:p>
        </p:txBody>
      </p:sp>
    </p:spTree>
    <p:extLst>
      <p:ext uri="{BB962C8B-B14F-4D97-AF65-F5344CB8AC3E}">
        <p14:creationId xmlns:p14="http://schemas.microsoft.com/office/powerpoint/2010/main" val="23764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LSA/LSI</a:t>
            </a:r>
            <a:endParaRPr lang="en-US" dirty="0">
              <a:latin typeface="Trebuchet MS"/>
            </a:endParaRPr>
          </a:p>
        </p:txBody>
      </p:sp>
    </p:spTree>
    <p:extLst>
      <p:ext uri="{BB962C8B-B14F-4D97-AF65-F5344CB8AC3E}">
        <p14:creationId xmlns:p14="http://schemas.microsoft.com/office/powerpoint/2010/main" val="24759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Latent Semantic Analysis / Latent Semantic Indexing</a:t>
            </a:r>
            <a:endParaRPr lang="en-US" dirty="0"/>
          </a:p>
        </p:txBody>
      </p:sp>
      <p:sp>
        <p:nvSpPr>
          <p:cNvPr id="3" name="Content Placeholder 2">
            <a:extLst>
              <a:ext uri="{FF2B5EF4-FFF2-40B4-BE49-F238E27FC236}">
                <a16:creationId xmlns:a16="http://schemas.microsoft.com/office/drawing/2014/main" id="{1A531146-A929-4A40-9366-5146C5E3045F}"/>
              </a:ext>
            </a:extLst>
          </p:cNvPr>
          <p:cNvSpPr>
            <a:spLocks noGrp="1"/>
          </p:cNvSpPr>
          <p:nvPr>
            <p:ph idx="1"/>
          </p:nvPr>
        </p:nvSpPr>
        <p:spPr>
          <a:xfrm>
            <a:off x="853440" y="3505059"/>
            <a:ext cx="16581120" cy="4637972"/>
          </a:xfrm>
        </p:spPr>
        <p:txBody>
          <a:bodyPr anchor="ctr"/>
          <a:lstStyle/>
          <a:p>
            <a:pPr algn="ctr"/>
            <a:r>
              <a:rPr lang="en-GB" sz="10000" dirty="0"/>
              <a:t>?</a:t>
            </a:r>
          </a:p>
        </p:txBody>
      </p:sp>
    </p:spTree>
    <p:extLst>
      <p:ext uri="{BB962C8B-B14F-4D97-AF65-F5344CB8AC3E}">
        <p14:creationId xmlns:p14="http://schemas.microsoft.com/office/powerpoint/2010/main" val="380997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sp>
        <p:nvSpPr>
          <p:cNvPr id="19" name="TextBox 18">
            <a:extLst>
              <a:ext uri="{FF2B5EF4-FFF2-40B4-BE49-F238E27FC236}">
                <a16:creationId xmlns:a16="http://schemas.microsoft.com/office/drawing/2014/main" id="{BD6308E6-E4F3-4AA1-B539-E41A31A305C1}"/>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Tree>
    <p:extLst>
      <p:ext uri="{BB962C8B-B14F-4D97-AF65-F5344CB8AC3E}">
        <p14:creationId xmlns:p14="http://schemas.microsoft.com/office/powerpoint/2010/main" val="105044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
        <p:nvSpPr>
          <p:cNvPr id="14" name="TextBox 13">
            <a:extLst>
              <a:ext uri="{FF2B5EF4-FFF2-40B4-BE49-F238E27FC236}">
                <a16:creationId xmlns:a16="http://schemas.microsoft.com/office/drawing/2014/main" id="{BB4E392C-0582-4AED-AE6D-714E3687361F}"/>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Tree>
    <p:extLst>
      <p:ext uri="{BB962C8B-B14F-4D97-AF65-F5344CB8AC3E}">
        <p14:creationId xmlns:p14="http://schemas.microsoft.com/office/powerpoint/2010/main" val="151163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Truncated SVD</a:t>
            </a:r>
            <a:endParaRPr lang="en-US" dirty="0"/>
          </a:p>
        </p:txBody>
      </p:sp>
      <p:pic>
        <p:nvPicPr>
          <p:cNvPr id="7" name="Picture 6">
            <a:extLst>
              <a:ext uri="{FF2B5EF4-FFF2-40B4-BE49-F238E27FC236}">
                <a16:creationId xmlns:a16="http://schemas.microsoft.com/office/drawing/2014/main" id="{7326D90D-84D3-46BE-B14D-E7E5282FB072}"/>
              </a:ext>
            </a:extLst>
          </p:cNvPr>
          <p:cNvPicPr>
            <a:picLocks noChangeAspect="1"/>
          </p:cNvPicPr>
          <p:nvPr/>
        </p:nvPicPr>
        <p:blipFill>
          <a:blip r:embed="rId3"/>
          <a:stretch>
            <a:fillRect/>
          </a:stretch>
        </p:blipFill>
        <p:spPr>
          <a:xfrm>
            <a:off x="7107673" y="3634213"/>
            <a:ext cx="3480480" cy="1497118"/>
          </a:xfrm>
          <a:prstGeom prst="rect">
            <a:avLst/>
          </a:prstGeom>
        </p:spPr>
      </p:pic>
      <p:pic>
        <p:nvPicPr>
          <p:cNvPr id="8" name="Picture 7">
            <a:extLst>
              <a:ext uri="{FF2B5EF4-FFF2-40B4-BE49-F238E27FC236}">
                <a16:creationId xmlns:a16="http://schemas.microsoft.com/office/drawing/2014/main" id="{A3349664-FCFD-4073-9F80-2F3AB6CE29FB}"/>
              </a:ext>
            </a:extLst>
          </p:cNvPr>
          <p:cNvPicPr>
            <a:picLocks noChangeAspect="1"/>
          </p:cNvPicPr>
          <p:nvPr/>
        </p:nvPicPr>
        <p:blipFill>
          <a:blip r:embed="rId4"/>
          <a:stretch>
            <a:fillRect/>
          </a:stretch>
        </p:blipFill>
        <p:spPr>
          <a:xfrm>
            <a:off x="6890144" y="6214272"/>
            <a:ext cx="3915538" cy="1676260"/>
          </a:xfrm>
          <a:prstGeom prst="rect">
            <a:avLst/>
          </a:prstGeom>
        </p:spPr>
      </p:pic>
      <p:cxnSp>
        <p:nvCxnSpPr>
          <p:cNvPr id="11" name="Straight Arrow Connector 10">
            <a:extLst>
              <a:ext uri="{FF2B5EF4-FFF2-40B4-BE49-F238E27FC236}">
                <a16:creationId xmlns:a16="http://schemas.microsoft.com/office/drawing/2014/main" id="{918357C7-60FE-49CD-9D31-CE4C8FF617FF}"/>
              </a:ext>
            </a:extLst>
          </p:cNvPr>
          <p:cNvCxnSpPr>
            <a:cxnSpLocks/>
            <a:stCxn id="7" idx="2"/>
            <a:endCxn id="8" idx="0"/>
          </p:cNvCxnSpPr>
          <p:nvPr/>
        </p:nvCxnSpPr>
        <p:spPr>
          <a:xfrm>
            <a:off x="8847913" y="5131331"/>
            <a:ext cx="0" cy="108294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EFBC6B3-5392-4795-9058-0E7C8FF90C20}"/>
              </a:ext>
            </a:extLst>
          </p:cNvPr>
          <p:cNvSpPr txBox="1"/>
          <p:nvPr/>
        </p:nvSpPr>
        <p:spPr>
          <a:xfrm>
            <a:off x="7957525" y="540422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K largest singular values</a:t>
            </a:r>
            <a:endParaRPr lang="en-US" sz="2333" dirty="0">
              <a:solidFill>
                <a:schemeClr val="bg1"/>
              </a:solidFill>
            </a:endParaRPr>
          </a:p>
        </p:txBody>
      </p:sp>
      <p:cxnSp>
        <p:nvCxnSpPr>
          <p:cNvPr id="20" name="Straight Arrow Connector 19">
            <a:extLst>
              <a:ext uri="{FF2B5EF4-FFF2-40B4-BE49-F238E27FC236}">
                <a16:creationId xmlns:a16="http://schemas.microsoft.com/office/drawing/2014/main" id="{9307DAF4-5C46-4A77-8ADA-01CFE758C200}"/>
              </a:ext>
            </a:extLst>
          </p:cNvPr>
          <p:cNvCxnSpPr>
            <a:cxnSpLocks/>
          </p:cNvCxnSpPr>
          <p:nvPr/>
        </p:nvCxnSpPr>
        <p:spPr>
          <a:xfrm flipV="1">
            <a:off x="7268309" y="7385538"/>
            <a:ext cx="1154272" cy="577137"/>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BB889C-E7D5-4C2E-BE6C-63A28CADAF1C}"/>
              </a:ext>
            </a:extLst>
          </p:cNvPr>
          <p:cNvSpPr txBox="1"/>
          <p:nvPr/>
        </p:nvSpPr>
        <p:spPr>
          <a:xfrm>
            <a:off x="4353000" y="8258792"/>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Latent Semantic Space</a:t>
            </a:r>
            <a:endParaRPr lang="en-US" sz="2333" dirty="0">
              <a:solidFill>
                <a:schemeClr val="bg1"/>
              </a:solidFill>
            </a:endParaRPr>
          </a:p>
        </p:txBody>
      </p:sp>
      <p:cxnSp>
        <p:nvCxnSpPr>
          <p:cNvPr id="12" name="Straight Arrow Connector 11">
            <a:extLst>
              <a:ext uri="{FF2B5EF4-FFF2-40B4-BE49-F238E27FC236}">
                <a16:creationId xmlns:a16="http://schemas.microsoft.com/office/drawing/2014/main" id="{2E6039AD-4D87-4C66-A0CE-AF4C0EC51220}"/>
              </a:ext>
            </a:extLst>
          </p:cNvPr>
          <p:cNvCxnSpPr>
            <a:cxnSpLocks/>
          </p:cNvCxnSpPr>
          <p:nvPr/>
        </p:nvCxnSpPr>
        <p:spPr>
          <a:xfrm>
            <a:off x="6447692" y="3706298"/>
            <a:ext cx="1109183" cy="632938"/>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B57B4A-12A2-4113-B704-10BAD5C193E2}"/>
              </a:ext>
            </a:extLst>
          </p:cNvPr>
          <p:cNvSpPr txBox="1"/>
          <p:nvPr/>
        </p:nvSpPr>
        <p:spPr>
          <a:xfrm>
            <a:off x="3313383" y="3187969"/>
            <a:ext cx="583061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dirty="0">
                <a:solidFill>
                  <a:schemeClr val="bg1"/>
                </a:solidFill>
              </a:rPr>
              <a:t>Terms x Documents</a:t>
            </a:r>
            <a:endParaRPr lang="en-US" sz="2333" dirty="0">
              <a:solidFill>
                <a:schemeClr val="bg1"/>
              </a:solidFill>
            </a:endParaRPr>
          </a:p>
        </p:txBody>
      </p:sp>
      <p:sp>
        <p:nvSpPr>
          <p:cNvPr id="14" name="TextBox 13">
            <a:extLst>
              <a:ext uri="{FF2B5EF4-FFF2-40B4-BE49-F238E27FC236}">
                <a16:creationId xmlns:a16="http://schemas.microsoft.com/office/drawing/2014/main" id="{5BDCDCAA-B93B-498E-98EA-7B59EE276EE6}"/>
              </a:ext>
            </a:extLst>
          </p:cNvPr>
          <p:cNvSpPr txBox="1"/>
          <p:nvPr/>
        </p:nvSpPr>
        <p:spPr>
          <a:xfrm>
            <a:off x="0" y="9559860"/>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Tree>
    <p:extLst>
      <p:ext uri="{BB962C8B-B14F-4D97-AF65-F5344CB8AC3E}">
        <p14:creationId xmlns:p14="http://schemas.microsoft.com/office/powerpoint/2010/main" val="110426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defRPr/>
            </a:pPr>
            <a:r>
              <a:rPr lang="en-US" sz="4400" dirty="0">
                <a:solidFill>
                  <a:srgbClr val="FFFFFF"/>
                </a:solidFill>
              </a:rPr>
              <a:t>Transformer Architecture</a:t>
            </a:r>
          </a:p>
          <a:p>
            <a:pPr marL="1333470" lvl="1" indent="-571500">
              <a:buFont typeface="Arial" panose="020B0604020202020204" pitchFamily="34" charset="0"/>
              <a:buChar char="•"/>
              <a:defRPr/>
            </a:pPr>
            <a:r>
              <a:rPr lang="en-US" sz="4400" dirty="0">
                <a:solidFill>
                  <a:srgbClr val="FFFFFF"/>
                </a:solidFill>
              </a:rPr>
              <a:t>BERT Model</a:t>
            </a:r>
          </a:p>
          <a:p>
            <a:pPr marL="1333470" lvl="1" indent="-571500">
              <a:buFont typeface="Arial" panose="020B0604020202020204" pitchFamily="34" charset="0"/>
              <a:buChar char="•"/>
              <a:defRPr/>
            </a:pPr>
            <a:r>
              <a:rPr lang="en-US" sz="4400" dirty="0">
                <a:solidFill>
                  <a:srgbClr val="FFFFFF"/>
                </a:solidFill>
              </a:rPr>
              <a:t>Pretraining BERT</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childTnLst>
                                    <p:set>
                                      <p:cBhvr override="childStyle">
                                        <p:cTn id="6" dur="indefinite"/>
                                        <p:tgtEl>
                                          <p:spTgt spid="3">
                                            <p:txEl>
                                              <p:pRg st="2" end="2"/>
                                            </p:txEl>
                                          </p:spTgt>
                                        </p:tgtEl>
                                        <p:attrNameLst>
                                          <p:attrName>style.color</p:attrName>
                                        </p:attrNameLst>
                                      </p:cBhvr>
                                      <p:to>
                                        <p:clrVal>
                                          <a:srgbClr val="C784EA"/>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Documents that are similar are closer</a:t>
            </a:r>
            <a:endParaRPr lang="en-US" dirty="0"/>
          </a:p>
        </p:txBody>
      </p:sp>
      <p:sp>
        <p:nvSpPr>
          <p:cNvPr id="19" name="TextBox 18">
            <a:extLst>
              <a:ext uri="{FF2B5EF4-FFF2-40B4-BE49-F238E27FC236}">
                <a16:creationId xmlns:a16="http://schemas.microsoft.com/office/drawing/2014/main" id="{BD6308E6-E4F3-4AA1-B539-E41A31A305C1}"/>
              </a:ext>
            </a:extLst>
          </p:cNvPr>
          <p:cNvSpPr txBox="1"/>
          <p:nvPr/>
        </p:nvSpPr>
        <p:spPr>
          <a:xfrm>
            <a:off x="0" y="9702225"/>
            <a:ext cx="16114720"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dirty="0" err="1">
                <a:solidFill>
                  <a:srgbClr val="222222"/>
                </a:solidFill>
                <a:effectLst/>
                <a:latin typeface="Arial" panose="020B0604020202020204" pitchFamily="34" charset="0"/>
              </a:rPr>
              <a:t>Landauer</a:t>
            </a:r>
            <a:r>
              <a:rPr lang="en-US" sz="1600" b="0" i="0" dirty="0">
                <a:solidFill>
                  <a:srgbClr val="222222"/>
                </a:solidFill>
                <a:effectLst/>
                <a:latin typeface="Arial" panose="020B0604020202020204" pitchFamily="34" charset="0"/>
              </a:rPr>
              <a:t>, Thomas K., Darrell </a:t>
            </a:r>
            <a:r>
              <a:rPr lang="en-US" sz="1600" b="0" i="0" dirty="0" err="1">
                <a:solidFill>
                  <a:srgbClr val="222222"/>
                </a:solidFill>
                <a:effectLst/>
                <a:latin typeface="Arial" panose="020B0604020202020204" pitchFamily="34" charset="0"/>
              </a:rPr>
              <a:t>Laham</a:t>
            </a:r>
            <a:r>
              <a:rPr lang="en-US" sz="1600" b="0" i="0" dirty="0">
                <a:solidFill>
                  <a:srgbClr val="222222"/>
                </a:solidFill>
                <a:effectLst/>
                <a:latin typeface="Arial" panose="020B0604020202020204" pitchFamily="34" charset="0"/>
              </a:rPr>
              <a:t>, and Marcia </a:t>
            </a:r>
            <a:r>
              <a:rPr lang="en-US" sz="1600" b="0" i="0" dirty="0" err="1">
                <a:solidFill>
                  <a:srgbClr val="222222"/>
                </a:solidFill>
                <a:effectLst/>
                <a:latin typeface="Arial" panose="020B0604020202020204" pitchFamily="34" charset="0"/>
              </a:rPr>
              <a:t>Derr</a:t>
            </a:r>
            <a:r>
              <a:rPr lang="en-US" sz="1600" b="0" i="0" dirty="0">
                <a:solidFill>
                  <a:srgbClr val="222222"/>
                </a:solidFill>
                <a:effectLst/>
                <a:latin typeface="Arial" panose="020B0604020202020204" pitchFamily="34" charset="0"/>
              </a:rPr>
              <a:t>. "From paragraph to graph: Latent semantic analysis for information visualization." </a:t>
            </a:r>
            <a:r>
              <a:rPr lang="en-US" sz="1600" b="0" i="1" dirty="0">
                <a:solidFill>
                  <a:srgbClr val="222222"/>
                </a:solidFill>
                <a:effectLst/>
                <a:latin typeface="Arial" panose="020B0604020202020204" pitchFamily="34" charset="0"/>
              </a:rPr>
              <a:t>Proceedings of the National Academy of Sciences</a:t>
            </a:r>
            <a:r>
              <a:rPr lang="en-US" sz="1600" b="0" i="0" dirty="0">
                <a:solidFill>
                  <a:srgbClr val="222222"/>
                </a:solidFill>
                <a:effectLst/>
                <a:latin typeface="Arial" panose="020B0604020202020204" pitchFamily="34" charset="0"/>
              </a:rPr>
              <a:t> 101.suppl 1 (2004): 5214-5219.</a:t>
            </a:r>
            <a:endParaRPr lang="en-US" sz="1600" dirty="0"/>
          </a:p>
        </p:txBody>
      </p:sp>
      <p:pic>
        <p:nvPicPr>
          <p:cNvPr id="1026" name="Picture 2" descr="From paragraph to graph: Latent semantic analysis for information  visualization | PNAS">
            <a:extLst>
              <a:ext uri="{FF2B5EF4-FFF2-40B4-BE49-F238E27FC236}">
                <a16:creationId xmlns:a16="http://schemas.microsoft.com/office/drawing/2014/main" id="{F5768A1F-E59E-4F15-B90F-6C9AC6A7E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891" y="3952934"/>
            <a:ext cx="5480588" cy="3909201"/>
          </a:xfrm>
          <a:prstGeom prst="rect">
            <a:avLst/>
          </a:prstGeom>
          <a:noFill/>
          <a:ln>
            <a:solidFill>
              <a:schemeClr val="tx2">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DCAA4C-89CB-4E10-B637-F3D1D9394DDE}"/>
              </a:ext>
            </a:extLst>
          </p:cNvPr>
          <p:cNvPicPr>
            <a:picLocks noChangeAspect="1"/>
          </p:cNvPicPr>
          <p:nvPr/>
        </p:nvPicPr>
        <p:blipFill rotWithShape="1">
          <a:blip r:embed="rId4"/>
          <a:srcRect l="52075" t="23340" r="5623" b="23099"/>
          <a:stretch/>
        </p:blipFill>
        <p:spPr>
          <a:xfrm>
            <a:off x="1213521" y="4022859"/>
            <a:ext cx="5419211" cy="3769349"/>
          </a:xfrm>
          <a:prstGeom prst="rect">
            <a:avLst/>
          </a:prstGeom>
          <a:ln>
            <a:solidFill>
              <a:schemeClr val="tx2">
                <a:lumMod val="75000"/>
              </a:schemeClr>
            </a:solidFill>
          </a:ln>
        </p:spPr>
      </p:pic>
      <p:pic>
        <p:nvPicPr>
          <p:cNvPr id="9" name="Picture 8">
            <a:extLst>
              <a:ext uri="{FF2B5EF4-FFF2-40B4-BE49-F238E27FC236}">
                <a16:creationId xmlns:a16="http://schemas.microsoft.com/office/drawing/2014/main" id="{5FDDEC05-7B0E-4EA6-8864-41141D7D6334}"/>
              </a:ext>
            </a:extLst>
          </p:cNvPr>
          <p:cNvPicPr>
            <a:picLocks noChangeAspect="1"/>
          </p:cNvPicPr>
          <p:nvPr/>
        </p:nvPicPr>
        <p:blipFill>
          <a:blip r:embed="rId5"/>
          <a:stretch>
            <a:fillRect/>
          </a:stretch>
        </p:blipFill>
        <p:spPr>
          <a:xfrm>
            <a:off x="7186231" y="4939766"/>
            <a:ext cx="3915538" cy="1676260"/>
          </a:xfrm>
          <a:prstGeom prst="rect">
            <a:avLst/>
          </a:prstGeom>
        </p:spPr>
      </p:pic>
      <p:sp>
        <p:nvSpPr>
          <p:cNvPr id="6" name="Oval 5">
            <a:extLst>
              <a:ext uri="{FF2B5EF4-FFF2-40B4-BE49-F238E27FC236}">
                <a16:creationId xmlns:a16="http://schemas.microsoft.com/office/drawing/2014/main" id="{F29FE13E-34EB-40F1-9871-1FCD4990E0AE}"/>
              </a:ext>
            </a:extLst>
          </p:cNvPr>
          <p:cNvSpPr/>
          <p:nvPr/>
        </p:nvSpPr>
        <p:spPr>
          <a:xfrm>
            <a:off x="8507896" y="5480720"/>
            <a:ext cx="528193" cy="800810"/>
          </a:xfrm>
          <a:prstGeom prst="ellipse">
            <a:avLst/>
          </a:prstGeom>
          <a:solidFill>
            <a:srgbClr val="76B900">
              <a:alpha val="14902"/>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15D7A92-AF85-4CD5-8568-0F820F918F12}"/>
              </a:ext>
            </a:extLst>
          </p:cNvPr>
          <p:cNvSpPr/>
          <p:nvPr/>
        </p:nvSpPr>
        <p:spPr>
          <a:xfrm>
            <a:off x="8263677" y="4657193"/>
            <a:ext cx="1249491" cy="28257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7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t>
            </a:r>
            <a:r>
              <a:rPr lang="en-US" dirty="0"/>
              <a:t>SA/LSI</a:t>
            </a:r>
          </a:p>
        </p:txBody>
      </p:sp>
      <p:sp>
        <p:nvSpPr>
          <p:cNvPr id="10" name="Text Placeholder 9"/>
          <p:cNvSpPr>
            <a:spLocks noGrp="1"/>
          </p:cNvSpPr>
          <p:nvPr>
            <p:ph type="body" sz="quarter" idx="10"/>
          </p:nvPr>
        </p:nvSpPr>
        <p:spPr/>
        <p:txBody>
          <a:bodyPr/>
          <a:lstStyle/>
          <a:p>
            <a:r>
              <a:rPr lang="en-GB" dirty="0"/>
              <a:t>Its so 1988</a:t>
            </a:r>
            <a:endParaRPr lang="en-US" dirty="0"/>
          </a:p>
        </p:txBody>
      </p:sp>
      <p:sp>
        <p:nvSpPr>
          <p:cNvPr id="14" name="TextBox 13">
            <a:extLst>
              <a:ext uri="{FF2B5EF4-FFF2-40B4-BE49-F238E27FC236}">
                <a16:creationId xmlns:a16="http://schemas.microsoft.com/office/drawing/2014/main" id="{5BDCDCAA-B93B-498E-98EA-7B59EE276EE6}"/>
              </a:ext>
            </a:extLst>
          </p:cNvPr>
          <p:cNvSpPr txBox="1"/>
          <p:nvPr/>
        </p:nvSpPr>
        <p:spPr>
          <a:xfrm>
            <a:off x="1556184" y="4630051"/>
            <a:ext cx="16114720"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err="1">
                <a:solidFill>
                  <a:srgbClr val="222222"/>
                </a:solidFill>
                <a:effectLst/>
                <a:latin typeface="Arial" panose="020B0604020202020204" pitchFamily="34" charset="0"/>
              </a:rPr>
              <a:t>Dumais</a:t>
            </a:r>
            <a:r>
              <a:rPr lang="en-US" sz="2000" b="0" i="0" dirty="0">
                <a:solidFill>
                  <a:srgbClr val="222222"/>
                </a:solidFill>
                <a:effectLst/>
                <a:latin typeface="Arial" panose="020B0604020202020204" pitchFamily="34" charset="0"/>
              </a:rPr>
              <a:t>, Susan T., et al. "Using latent semantic analysis to improve access to textual information." </a:t>
            </a:r>
            <a:r>
              <a:rPr lang="en-US" sz="2000" b="0" i="1" dirty="0">
                <a:solidFill>
                  <a:srgbClr val="222222"/>
                </a:solidFill>
                <a:effectLst/>
                <a:latin typeface="Arial" panose="020B0604020202020204" pitchFamily="34" charset="0"/>
              </a:rPr>
              <a:t>Proceedings of the SIGCHI conference on Human factors in computing systems</a:t>
            </a:r>
            <a:r>
              <a:rPr lang="en-US" sz="2000" b="0" i="0" dirty="0">
                <a:solidFill>
                  <a:srgbClr val="222222"/>
                </a:solidFill>
                <a:effectLst/>
                <a:latin typeface="Arial" panose="020B0604020202020204" pitchFamily="34" charset="0"/>
              </a:rPr>
              <a:t>. 1988.</a:t>
            </a:r>
            <a:endParaRPr lang="en-US" sz="1833" dirty="0"/>
          </a:p>
        </p:txBody>
      </p:sp>
      <p:sp>
        <p:nvSpPr>
          <p:cNvPr id="3" name="Arrow: Right 2">
            <a:extLst>
              <a:ext uri="{FF2B5EF4-FFF2-40B4-BE49-F238E27FC236}">
                <a16:creationId xmlns:a16="http://schemas.microsoft.com/office/drawing/2014/main" id="{CBBD48C3-D714-4ABE-9ECC-0474AD42B428}"/>
              </a:ext>
            </a:extLst>
          </p:cNvPr>
          <p:cNvSpPr/>
          <p:nvPr/>
        </p:nvSpPr>
        <p:spPr>
          <a:xfrm rot="13828771">
            <a:off x="6514391" y="5557760"/>
            <a:ext cx="937118" cy="52819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35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Did we make further progress?</a:t>
            </a:r>
            <a:endParaRPr lang="en-US" dirty="0">
              <a:latin typeface="Trebuchet MS"/>
            </a:endParaRPr>
          </a:p>
        </p:txBody>
      </p:sp>
    </p:spTree>
    <p:extLst>
      <p:ext uri="{BB962C8B-B14F-4D97-AF65-F5344CB8AC3E}">
        <p14:creationId xmlns:p14="http://schemas.microsoft.com/office/powerpoint/2010/main" val="218524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p:txBody>
          <a:bodyPr/>
          <a:lstStyle/>
          <a:p>
            <a:r>
              <a:rPr lang="en-GB" dirty="0"/>
              <a:t>Yes and No</a:t>
            </a:r>
            <a:endParaRPr lang="en-US" dirty="0"/>
          </a:p>
        </p:txBody>
      </p:sp>
      <p:sp>
        <p:nvSpPr>
          <p:cNvPr id="6" name="TextBox 5">
            <a:extLst>
              <a:ext uri="{FF2B5EF4-FFF2-40B4-BE49-F238E27FC236}">
                <a16:creationId xmlns:a16="http://schemas.microsoft.com/office/drawing/2014/main" id="{8F0E53E9-98A3-4EEF-9ABD-0B13B48D2F20}"/>
              </a:ext>
            </a:extLst>
          </p:cNvPr>
          <p:cNvSpPr txBox="1"/>
          <p:nvPr/>
        </p:nvSpPr>
        <p:spPr>
          <a:xfrm>
            <a:off x="113590" y="9640669"/>
            <a:ext cx="1357969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dirty="0" err="1">
                <a:solidFill>
                  <a:srgbClr val="222222"/>
                </a:solidFill>
                <a:effectLst/>
                <a:latin typeface="Arial" panose="020B0604020202020204" pitchFamily="34" charset="0"/>
              </a:rPr>
              <a:t>Turian</a:t>
            </a:r>
            <a:r>
              <a:rPr lang="en-US" b="0" i="0" dirty="0">
                <a:solidFill>
                  <a:srgbClr val="222222"/>
                </a:solidFill>
                <a:effectLst/>
                <a:latin typeface="Arial" panose="020B0604020202020204" pitchFamily="34" charset="0"/>
              </a:rPr>
              <a:t>, Joseph, Lev </a:t>
            </a:r>
            <a:r>
              <a:rPr lang="en-US" b="0" i="0" dirty="0" err="1">
                <a:solidFill>
                  <a:srgbClr val="222222"/>
                </a:solidFill>
                <a:effectLst/>
                <a:latin typeface="Arial" panose="020B0604020202020204" pitchFamily="34" charset="0"/>
              </a:rPr>
              <a:t>Ratinov</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Yoshua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"Word representations: a simple and general method for semi-supervised learning." </a:t>
            </a:r>
            <a:r>
              <a:rPr lang="en-US" b="0" i="1" dirty="0">
                <a:solidFill>
                  <a:srgbClr val="222222"/>
                </a:solidFill>
                <a:effectLst/>
                <a:latin typeface="Arial" panose="020B0604020202020204" pitchFamily="34" charset="0"/>
              </a:rPr>
              <a:t>Proceedings of the 48th annual meeting of the association for computational linguistics</a:t>
            </a:r>
            <a:r>
              <a:rPr lang="en-US" b="0" i="0" dirty="0">
                <a:solidFill>
                  <a:srgbClr val="222222"/>
                </a:solidFill>
                <a:effectLst/>
                <a:latin typeface="Arial" panose="020B0604020202020204" pitchFamily="34" charset="0"/>
              </a:rPr>
              <a:t>. 2010.</a:t>
            </a:r>
            <a:endParaRPr lang="en-US" dirty="0"/>
          </a:p>
        </p:txBody>
      </p:sp>
      <p:sp>
        <p:nvSpPr>
          <p:cNvPr id="7" name="Oval 6">
            <a:extLst>
              <a:ext uri="{FF2B5EF4-FFF2-40B4-BE49-F238E27FC236}">
                <a16:creationId xmlns:a16="http://schemas.microsoft.com/office/drawing/2014/main" id="{21333F2F-962E-4B6D-B7C1-C3DD16E7E941}"/>
              </a:ext>
            </a:extLst>
          </p:cNvPr>
          <p:cNvSpPr/>
          <p:nvPr/>
        </p:nvSpPr>
        <p:spPr>
          <a:xfrm>
            <a:off x="2112774" y="5796643"/>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Distributional Representations</a:t>
            </a:r>
          </a:p>
          <a:p>
            <a:pPr marL="285750" indent="-285750">
              <a:buFontTx/>
              <a:buChar char="-"/>
            </a:pPr>
            <a:r>
              <a:rPr lang="en-GB" sz="1100" b="1" dirty="0">
                <a:solidFill>
                  <a:schemeClr val="tx2">
                    <a:lumMod val="75000"/>
                  </a:schemeClr>
                </a:solidFill>
              </a:rPr>
              <a:t>LSA / LSI</a:t>
            </a:r>
          </a:p>
          <a:p>
            <a:pPr marL="285750" indent="-285750">
              <a:buFontTx/>
              <a:buChar char="-"/>
            </a:pPr>
            <a:r>
              <a:rPr lang="en-GB" sz="1100" b="1" dirty="0" err="1">
                <a:solidFill>
                  <a:schemeClr val="tx2">
                    <a:lumMod val="75000"/>
                  </a:schemeClr>
                </a:solidFill>
              </a:rPr>
              <a:t>pLSA</a:t>
            </a:r>
            <a:endParaRPr lang="en-GB" sz="1100" b="1" dirty="0">
              <a:solidFill>
                <a:schemeClr val="tx2">
                  <a:lumMod val="75000"/>
                </a:schemeClr>
              </a:solidFill>
            </a:endParaRPr>
          </a:p>
          <a:p>
            <a:pPr marL="285750" indent="-285750">
              <a:buFontTx/>
              <a:buChar char="-"/>
            </a:pPr>
            <a:r>
              <a:rPr lang="en-US" sz="1100" b="1" dirty="0">
                <a:solidFill>
                  <a:schemeClr val="tx2">
                    <a:lumMod val="75000"/>
                  </a:schemeClr>
                </a:solidFill>
              </a:rPr>
              <a:t>LDA</a:t>
            </a:r>
          </a:p>
          <a:p>
            <a:pPr marL="285750" indent="-285750">
              <a:buFontTx/>
              <a:buChar char="-"/>
            </a:pPr>
            <a:r>
              <a:rPr lang="en-US" sz="1100" b="1" dirty="0">
                <a:solidFill>
                  <a:schemeClr val="tx2">
                    <a:lumMod val="75000"/>
                  </a:schemeClr>
                </a:solidFill>
              </a:rPr>
              <a:t>HAL</a:t>
            </a:r>
          </a:p>
          <a:p>
            <a:pPr marL="285750" indent="-285750">
              <a:buFontTx/>
              <a:buChar char="-"/>
            </a:pPr>
            <a:r>
              <a:rPr lang="en-US" sz="1100" b="1" dirty="0">
                <a:solidFill>
                  <a:schemeClr val="tx2">
                    <a:lumMod val="75000"/>
                  </a:schemeClr>
                </a:solidFill>
              </a:rPr>
              <a:t>ICA</a:t>
            </a:r>
          </a:p>
          <a:p>
            <a:pPr marL="285750" indent="-285750">
              <a:buFontTx/>
              <a:buChar char="-"/>
            </a:pPr>
            <a:r>
              <a:rPr lang="en-US" sz="1100" b="1" dirty="0">
                <a:solidFill>
                  <a:schemeClr val="tx2">
                    <a:lumMod val="75000"/>
                  </a:schemeClr>
                </a:solidFill>
              </a:rPr>
              <a:t>Random Indexing</a:t>
            </a:r>
          </a:p>
          <a:p>
            <a:pPr marL="285750" indent="-285750">
              <a:buFontTx/>
              <a:buChar char="-"/>
            </a:pPr>
            <a:r>
              <a:rPr lang="en-US" sz="1100" b="1" dirty="0">
                <a:solidFill>
                  <a:schemeClr val="tx2">
                    <a:lumMod val="75000"/>
                  </a:schemeClr>
                </a:solidFill>
              </a:rPr>
              <a:t>…</a:t>
            </a:r>
          </a:p>
        </p:txBody>
      </p:sp>
      <p:sp>
        <p:nvSpPr>
          <p:cNvPr id="8" name="Oval 7">
            <a:extLst>
              <a:ext uri="{FF2B5EF4-FFF2-40B4-BE49-F238E27FC236}">
                <a16:creationId xmlns:a16="http://schemas.microsoft.com/office/drawing/2014/main" id="{B1BB20F1-0BE0-4365-B773-12CA570A0D2C}"/>
              </a:ext>
            </a:extLst>
          </p:cNvPr>
          <p:cNvSpPr/>
          <p:nvPr/>
        </p:nvSpPr>
        <p:spPr>
          <a:xfrm>
            <a:off x="4184847" y="3041773"/>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Clustering Based Representations</a:t>
            </a:r>
          </a:p>
          <a:p>
            <a:pPr marL="285750" indent="-285750">
              <a:buFontTx/>
              <a:buChar char="-"/>
            </a:pPr>
            <a:r>
              <a:rPr lang="en-US" sz="1100" b="1" dirty="0">
                <a:solidFill>
                  <a:schemeClr val="tx2">
                    <a:lumMod val="75000"/>
                  </a:schemeClr>
                </a:solidFill>
              </a:rPr>
              <a:t>Brown Clustering</a:t>
            </a:r>
          </a:p>
          <a:p>
            <a:pPr marL="285750" indent="-285750">
              <a:buFontTx/>
              <a:buChar char="-"/>
            </a:pPr>
            <a:r>
              <a:rPr lang="en-US" sz="1100" b="1" dirty="0">
                <a:solidFill>
                  <a:schemeClr val="tx2">
                    <a:lumMod val="75000"/>
                  </a:schemeClr>
                </a:solidFill>
              </a:rPr>
              <a:t>HMM-LDA</a:t>
            </a:r>
          </a:p>
          <a:p>
            <a:pPr marL="285750" indent="-285750">
              <a:buFontTx/>
              <a:buChar char="-"/>
            </a:pPr>
            <a:r>
              <a:rPr lang="en-US" sz="1100" b="1" dirty="0">
                <a:solidFill>
                  <a:schemeClr val="tx2">
                    <a:lumMod val="75000"/>
                  </a:schemeClr>
                </a:solidFill>
              </a:rPr>
              <a:t>CRF </a:t>
            </a:r>
            <a:r>
              <a:rPr lang="en-US" sz="1100" b="1" dirty="0" err="1">
                <a:solidFill>
                  <a:schemeClr val="tx2">
                    <a:lumMod val="75000"/>
                  </a:schemeClr>
                </a:solidFill>
              </a:rPr>
              <a:t>Chunker</a:t>
            </a:r>
            <a:r>
              <a:rPr lang="en-US" sz="1100" b="1" dirty="0">
                <a:solidFill>
                  <a:schemeClr val="tx2">
                    <a:lumMod val="75000"/>
                  </a:schemeClr>
                </a:solidFill>
              </a:rPr>
              <a:t> with HMM</a:t>
            </a:r>
          </a:p>
          <a:p>
            <a:pPr marL="285750" indent="-285750">
              <a:buFontTx/>
              <a:buChar char="-"/>
            </a:pPr>
            <a:r>
              <a:rPr lang="en-US" sz="1100" b="1" dirty="0">
                <a:solidFill>
                  <a:schemeClr val="tx2">
                    <a:lumMod val="75000"/>
                  </a:schemeClr>
                </a:solidFill>
              </a:rPr>
              <a:t>…</a:t>
            </a:r>
          </a:p>
        </p:txBody>
      </p:sp>
      <p:sp>
        <p:nvSpPr>
          <p:cNvPr id="9" name="Oval 8">
            <a:extLst>
              <a:ext uri="{FF2B5EF4-FFF2-40B4-BE49-F238E27FC236}">
                <a16:creationId xmlns:a16="http://schemas.microsoft.com/office/drawing/2014/main" id="{9749B59A-0D98-4EA0-96B6-CE43C82771FF}"/>
              </a:ext>
            </a:extLst>
          </p:cNvPr>
          <p:cNvSpPr/>
          <p:nvPr/>
        </p:nvSpPr>
        <p:spPr>
          <a:xfrm>
            <a:off x="6903436" y="5357004"/>
            <a:ext cx="2589854" cy="258985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2">
                    <a:lumMod val="75000"/>
                  </a:schemeClr>
                </a:solidFill>
              </a:rPr>
              <a:t>Distributed Representations</a:t>
            </a:r>
          </a:p>
          <a:p>
            <a:pPr marL="285750" indent="-285750">
              <a:buFontTx/>
              <a:buChar char="-"/>
            </a:pPr>
            <a:r>
              <a:rPr lang="en-GB" sz="1100" b="1" dirty="0" err="1">
                <a:solidFill>
                  <a:schemeClr val="tx2">
                    <a:lumMod val="75000"/>
                  </a:schemeClr>
                </a:solidFill>
              </a:rPr>
              <a:t>Collobert</a:t>
            </a:r>
            <a:r>
              <a:rPr lang="en-GB" sz="1100" b="1" dirty="0">
                <a:solidFill>
                  <a:schemeClr val="tx2">
                    <a:lumMod val="75000"/>
                  </a:schemeClr>
                </a:solidFill>
              </a:rPr>
              <a:t> and Weston embeddings</a:t>
            </a:r>
          </a:p>
          <a:p>
            <a:pPr marL="285750" indent="-285750">
              <a:buFontTx/>
              <a:buChar char="-"/>
            </a:pPr>
            <a:r>
              <a:rPr lang="en-GB" sz="1100" b="1" dirty="0">
                <a:solidFill>
                  <a:schemeClr val="tx2">
                    <a:lumMod val="75000"/>
                  </a:schemeClr>
                </a:solidFill>
              </a:rPr>
              <a:t>HLBL embeddings</a:t>
            </a:r>
            <a:endParaRPr lang="en-US" sz="1100" b="1" dirty="0">
              <a:solidFill>
                <a:schemeClr val="tx2">
                  <a:lumMod val="75000"/>
                </a:schemeClr>
              </a:solidFill>
            </a:endParaRPr>
          </a:p>
          <a:p>
            <a:pPr marL="285750" indent="-285750">
              <a:buFontTx/>
              <a:buChar char="-"/>
            </a:pPr>
            <a:r>
              <a:rPr lang="en-US" sz="1100" b="1" dirty="0">
                <a:solidFill>
                  <a:schemeClr val="tx2">
                    <a:lumMod val="75000"/>
                  </a:schemeClr>
                </a:solidFill>
              </a:rPr>
              <a:t>…</a:t>
            </a:r>
          </a:p>
        </p:txBody>
      </p:sp>
      <p:sp>
        <p:nvSpPr>
          <p:cNvPr id="10" name="Arrow: Right 9">
            <a:extLst>
              <a:ext uri="{FF2B5EF4-FFF2-40B4-BE49-F238E27FC236}">
                <a16:creationId xmlns:a16="http://schemas.microsoft.com/office/drawing/2014/main" id="{ABA50F3B-9158-49DF-951B-B5EDC5E7D99E}"/>
              </a:ext>
            </a:extLst>
          </p:cNvPr>
          <p:cNvSpPr/>
          <p:nvPr/>
        </p:nvSpPr>
        <p:spPr>
          <a:xfrm>
            <a:off x="10609312" y="5143500"/>
            <a:ext cx="1164298" cy="65314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00655F-429E-44EE-9269-03734EFBE0A7}"/>
              </a:ext>
            </a:extLst>
          </p:cNvPr>
          <p:cNvSpPr txBox="1"/>
          <p:nvPr/>
        </p:nvSpPr>
        <p:spPr>
          <a:xfrm>
            <a:off x="12024785" y="4747537"/>
            <a:ext cx="6102953"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It was not clear that you can combine unsupervised approaches </a:t>
            </a:r>
          </a:p>
          <a:p>
            <a:pPr algn="ctr">
              <a:lnSpc>
                <a:spcPct val="90000"/>
              </a:lnSpc>
            </a:pPr>
            <a:r>
              <a:rPr lang="en-GB" sz="1600" dirty="0">
                <a:solidFill>
                  <a:schemeClr val="bg1"/>
                </a:solidFill>
                <a:latin typeface="Trebuchet MS" panose="020B0603020202020204" pitchFamily="34" charset="0"/>
              </a:rPr>
              <a:t>(i.e. embeddings) with supervised models </a:t>
            </a:r>
            <a:endParaRPr lang="en-US" sz="1600" dirty="0" err="1">
              <a:solidFill>
                <a:schemeClr val="bg1"/>
              </a:solidFill>
              <a:latin typeface="Trebuchet MS" panose="020B0603020202020204" pitchFamily="34" charset="0"/>
            </a:endParaRPr>
          </a:p>
        </p:txBody>
      </p:sp>
      <p:sp>
        <p:nvSpPr>
          <p:cNvPr id="12" name="Rectangle 11">
            <a:extLst>
              <a:ext uri="{FF2B5EF4-FFF2-40B4-BE49-F238E27FC236}">
                <a16:creationId xmlns:a16="http://schemas.microsoft.com/office/drawing/2014/main" id="{BB17D9EB-752A-4AFA-B072-8A7169011420}"/>
              </a:ext>
            </a:extLst>
          </p:cNvPr>
          <p:cNvSpPr/>
          <p:nvPr/>
        </p:nvSpPr>
        <p:spPr>
          <a:xfrm>
            <a:off x="15326874" y="5935326"/>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sp>
        <p:nvSpPr>
          <p:cNvPr id="13" name="Rectangle 12">
            <a:extLst>
              <a:ext uri="{FF2B5EF4-FFF2-40B4-BE49-F238E27FC236}">
                <a16:creationId xmlns:a16="http://schemas.microsoft.com/office/drawing/2014/main" id="{02A93771-6DBB-4854-A945-C39712F98AFD}"/>
              </a:ext>
            </a:extLst>
          </p:cNvPr>
          <p:cNvSpPr/>
          <p:nvPr/>
        </p:nvSpPr>
        <p:spPr>
          <a:xfrm>
            <a:off x="12924336" y="6162605"/>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Unsupervised embedding</a:t>
            </a:r>
            <a:endParaRPr lang="en-US" sz="1833" dirty="0"/>
          </a:p>
        </p:txBody>
      </p:sp>
      <p:cxnSp>
        <p:nvCxnSpPr>
          <p:cNvPr id="14" name="Straight Arrow Connector 13">
            <a:extLst>
              <a:ext uri="{FF2B5EF4-FFF2-40B4-BE49-F238E27FC236}">
                <a16:creationId xmlns:a16="http://schemas.microsoft.com/office/drawing/2014/main" id="{1B8B50F4-2940-4079-8C08-DBE7A7A49F61}"/>
              </a:ext>
            </a:extLst>
          </p:cNvPr>
          <p:cNvCxnSpPr>
            <a:cxnSpLocks/>
          </p:cNvCxnSpPr>
          <p:nvPr/>
        </p:nvCxnSpPr>
        <p:spPr>
          <a:xfrm>
            <a:off x="12573493" y="6873179"/>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EF9C45-DED9-4ACB-A85E-3A9D11D7C96C}"/>
              </a:ext>
            </a:extLst>
          </p:cNvPr>
          <p:cNvCxnSpPr>
            <a:cxnSpLocks/>
          </p:cNvCxnSpPr>
          <p:nvPr/>
        </p:nvCxnSpPr>
        <p:spPr>
          <a:xfrm>
            <a:off x="14976031" y="6873179"/>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8588436-4CAB-41F1-A6C3-713484C37D9A}"/>
              </a:ext>
            </a:extLst>
          </p:cNvPr>
          <p:cNvSpPr txBox="1"/>
          <p:nvPr/>
        </p:nvSpPr>
        <p:spPr>
          <a:xfrm>
            <a:off x="12103022" y="6595914"/>
            <a:ext cx="85625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600" dirty="0">
                <a:solidFill>
                  <a:schemeClr val="bg1"/>
                </a:solidFill>
                <a:latin typeface="Trebuchet MS" panose="020B0603020202020204" pitchFamily="34" charset="0"/>
              </a:rPr>
              <a:t>Text</a:t>
            </a:r>
            <a:endParaRPr lang="en-US" sz="16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38570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solidFill>
                  <a:schemeClr val="accent2">
                    <a:lumMod val="40000"/>
                    <a:lumOff val="60000"/>
                  </a:schemeClr>
                </a:solidFill>
              </a:rPr>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49764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Why not do the same with Neural Networks?</a:t>
            </a:r>
            <a:endParaRPr lang="en-US" dirty="0">
              <a:latin typeface="Trebuchet MS"/>
            </a:endParaRPr>
          </a:p>
        </p:txBody>
      </p:sp>
    </p:spTree>
    <p:extLst>
      <p:ext uri="{BB962C8B-B14F-4D97-AF65-F5344CB8AC3E}">
        <p14:creationId xmlns:p14="http://schemas.microsoft.com/office/powerpoint/2010/main" val="24271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0418-8FBF-47FC-B63B-0F30B8C67255}"/>
              </a:ext>
            </a:extLst>
          </p:cNvPr>
          <p:cNvSpPr>
            <a:spLocks noGrp="1"/>
          </p:cNvSpPr>
          <p:nvPr>
            <p:ph type="title"/>
          </p:nvPr>
        </p:nvSpPr>
        <p:spPr/>
        <p:txBody>
          <a:bodyPr/>
          <a:lstStyle/>
          <a:p>
            <a:r>
              <a:rPr lang="en-GB" dirty="0"/>
              <a:t>Status as of 2010</a:t>
            </a:r>
            <a:endParaRPr lang="en-US" dirty="0"/>
          </a:p>
        </p:txBody>
      </p:sp>
      <p:sp>
        <p:nvSpPr>
          <p:cNvPr id="4" name="Text Placeholder 3">
            <a:extLst>
              <a:ext uri="{FF2B5EF4-FFF2-40B4-BE49-F238E27FC236}">
                <a16:creationId xmlns:a16="http://schemas.microsoft.com/office/drawing/2014/main" id="{17AA4051-C5CE-4DF6-8C6A-CDA4C92375AB}"/>
              </a:ext>
            </a:extLst>
          </p:cNvPr>
          <p:cNvSpPr>
            <a:spLocks noGrp="1"/>
          </p:cNvSpPr>
          <p:nvPr>
            <p:ph type="body" sz="quarter" idx="10"/>
          </p:nvPr>
        </p:nvSpPr>
        <p:spPr/>
        <p:txBody>
          <a:bodyPr/>
          <a:lstStyle/>
          <a:p>
            <a:r>
              <a:rPr lang="en-GB" dirty="0"/>
              <a:t>Not enough computational power</a:t>
            </a:r>
            <a:endParaRPr lang="en-US" dirty="0"/>
          </a:p>
        </p:txBody>
      </p:sp>
      <p:sp>
        <p:nvSpPr>
          <p:cNvPr id="6" name="TextBox 5">
            <a:extLst>
              <a:ext uri="{FF2B5EF4-FFF2-40B4-BE49-F238E27FC236}">
                <a16:creationId xmlns:a16="http://schemas.microsoft.com/office/drawing/2014/main" id="{8F0E53E9-98A3-4EEF-9ABD-0B13B48D2F20}"/>
              </a:ext>
            </a:extLst>
          </p:cNvPr>
          <p:cNvSpPr txBox="1"/>
          <p:nvPr/>
        </p:nvSpPr>
        <p:spPr>
          <a:xfrm>
            <a:off x="113590" y="9640669"/>
            <a:ext cx="13579692"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dirty="0" err="1">
                <a:solidFill>
                  <a:srgbClr val="222222"/>
                </a:solidFill>
                <a:effectLst/>
                <a:latin typeface="Arial" panose="020B0604020202020204" pitchFamily="34" charset="0"/>
              </a:rPr>
              <a:t>Turian</a:t>
            </a:r>
            <a:r>
              <a:rPr lang="en-US" b="0" i="0" dirty="0">
                <a:solidFill>
                  <a:srgbClr val="222222"/>
                </a:solidFill>
                <a:effectLst/>
                <a:latin typeface="Arial" panose="020B0604020202020204" pitchFamily="34" charset="0"/>
              </a:rPr>
              <a:t>, Joseph, Lev </a:t>
            </a:r>
            <a:r>
              <a:rPr lang="en-US" b="0" i="0" dirty="0" err="1">
                <a:solidFill>
                  <a:srgbClr val="222222"/>
                </a:solidFill>
                <a:effectLst/>
                <a:latin typeface="Arial" panose="020B0604020202020204" pitchFamily="34" charset="0"/>
              </a:rPr>
              <a:t>Ratinov</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Yoshua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Bengio</a:t>
            </a:r>
            <a:r>
              <a:rPr lang="en-US" b="0" i="0" dirty="0">
                <a:solidFill>
                  <a:srgbClr val="222222"/>
                </a:solidFill>
                <a:effectLst/>
                <a:latin typeface="Arial" panose="020B0604020202020204" pitchFamily="34" charset="0"/>
              </a:rPr>
              <a:t>. "Word representations: a simple and general method for semi-supervised learning." </a:t>
            </a:r>
            <a:r>
              <a:rPr lang="en-US" b="0" i="1" dirty="0">
                <a:solidFill>
                  <a:srgbClr val="222222"/>
                </a:solidFill>
                <a:effectLst/>
                <a:latin typeface="Arial" panose="020B0604020202020204" pitchFamily="34" charset="0"/>
              </a:rPr>
              <a:t>Proceedings of the 48th annual meeting of the association for computational linguistics</a:t>
            </a:r>
            <a:r>
              <a:rPr lang="en-US" b="0" i="0" dirty="0">
                <a:solidFill>
                  <a:srgbClr val="222222"/>
                </a:solidFill>
                <a:effectLst/>
                <a:latin typeface="Arial" panose="020B0604020202020204" pitchFamily="34" charset="0"/>
              </a:rPr>
              <a:t>. 2010.</a:t>
            </a:r>
            <a:endParaRPr lang="en-US" dirty="0"/>
          </a:p>
        </p:txBody>
      </p:sp>
      <p:pic>
        <p:nvPicPr>
          <p:cNvPr id="5" name="Picture 4">
            <a:extLst>
              <a:ext uri="{FF2B5EF4-FFF2-40B4-BE49-F238E27FC236}">
                <a16:creationId xmlns:a16="http://schemas.microsoft.com/office/drawing/2014/main" id="{8D81FEAC-450A-4A58-9C05-C3F6253437FB}"/>
              </a:ext>
            </a:extLst>
          </p:cNvPr>
          <p:cNvPicPr>
            <a:picLocks noChangeAspect="1"/>
          </p:cNvPicPr>
          <p:nvPr/>
        </p:nvPicPr>
        <p:blipFill>
          <a:blip r:embed="rId2"/>
          <a:stretch>
            <a:fillRect/>
          </a:stretch>
        </p:blipFill>
        <p:spPr>
          <a:xfrm>
            <a:off x="6447275" y="4165592"/>
            <a:ext cx="5393449" cy="3670990"/>
          </a:xfrm>
          <a:prstGeom prst="rect">
            <a:avLst/>
          </a:prstGeom>
        </p:spPr>
      </p:pic>
    </p:spTree>
    <p:extLst>
      <p:ext uri="{BB962C8B-B14F-4D97-AF65-F5344CB8AC3E}">
        <p14:creationId xmlns:p14="http://schemas.microsoft.com/office/powerpoint/2010/main" val="32789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Word2Vec</a:t>
            </a:r>
            <a:endParaRPr lang="en-US" dirty="0">
              <a:latin typeface="Trebuchet MS"/>
            </a:endParaRPr>
          </a:p>
        </p:txBody>
      </p:sp>
    </p:spTree>
    <p:extLst>
      <p:ext uri="{BB962C8B-B14F-4D97-AF65-F5344CB8AC3E}">
        <p14:creationId xmlns:p14="http://schemas.microsoft.com/office/powerpoint/2010/main" val="28780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r>
              <a:rPr lang="en-US" dirty="0" err="1">
                <a:hlinkClick r:id="rId3"/>
              </a:rPr>
              <a:t>Mikolov</a:t>
            </a:r>
            <a:r>
              <a:rPr lang="en-US" dirty="0">
                <a:hlinkClick r:id="rId3"/>
              </a:rPr>
              <a:t> et al., 2013</a:t>
            </a:r>
            <a:r>
              <a:rPr lang="en-US" dirty="0"/>
              <a:t> (while at Google)</a:t>
            </a:r>
          </a:p>
          <a:p>
            <a:r>
              <a:rPr lang="en-US" dirty="0"/>
              <a:t>Linear model (trains quickly)</a:t>
            </a:r>
          </a:p>
          <a:p>
            <a:r>
              <a:rPr lang="en-US" dirty="0"/>
              <a:t>Two models for training embeddings in an </a:t>
            </a:r>
            <a:r>
              <a:rPr lang="en-US" i="1" dirty="0"/>
              <a:t>unsupervised</a:t>
            </a:r>
            <a:r>
              <a:rPr lang="en-US" dirty="0"/>
              <a:t> manner:</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endParaRPr lang="en-US"/>
          </a:p>
        </p:txBody>
      </p:sp>
      <p:sp>
        <p:nvSpPr>
          <p:cNvPr id="76" name="TextBox 75">
            <a:extLst>
              <a:ext uri="{FF2B5EF4-FFF2-40B4-BE49-F238E27FC236}">
                <a16:creationId xmlns:a16="http://schemas.microsoft.com/office/drawing/2014/main" id="{34D8F1B0-0DC4-48B4-9AEC-4EC62C3D8B71}"/>
              </a:ext>
            </a:extLst>
          </p:cNvPr>
          <p:cNvSpPr txBox="1"/>
          <p:nvPr/>
        </p:nvSpPr>
        <p:spPr>
          <a:xfrm>
            <a:off x="3005883" y="5544160"/>
            <a:ext cx="5272088" cy="451342"/>
          </a:xfrm>
          <a:prstGeom prst="rect">
            <a:avLst/>
          </a:prstGeom>
          <a:noFill/>
        </p:spPr>
        <p:txBody>
          <a:bodyPr wrap="square" rtlCol="0">
            <a:spAutoFit/>
          </a:bodyPr>
          <a:lstStyle/>
          <a:p>
            <a:pPr defTabSz="762015">
              <a:defRPr/>
            </a:pPr>
            <a:r>
              <a:rPr lang="en-US" sz="2333" dirty="0">
                <a:solidFill>
                  <a:srgbClr val="000000"/>
                </a:solidFill>
              </a:rPr>
              <a:t>Continuous Bag-of-Words (CBOW)</a:t>
            </a:r>
          </a:p>
        </p:txBody>
      </p:sp>
      <p:sp>
        <p:nvSpPr>
          <p:cNvPr id="77" name="TextBox 76">
            <a:extLst>
              <a:ext uri="{FF2B5EF4-FFF2-40B4-BE49-F238E27FC236}">
                <a16:creationId xmlns:a16="http://schemas.microsoft.com/office/drawing/2014/main" id="{C338BFC6-1A85-4C02-958F-3A3B308BCFDB}"/>
              </a:ext>
            </a:extLst>
          </p:cNvPr>
          <p:cNvSpPr txBox="1"/>
          <p:nvPr/>
        </p:nvSpPr>
        <p:spPr>
          <a:xfrm>
            <a:off x="11960853" y="5575450"/>
            <a:ext cx="5272088" cy="451342"/>
          </a:xfrm>
          <a:prstGeom prst="rect">
            <a:avLst/>
          </a:prstGeom>
          <a:noFill/>
        </p:spPr>
        <p:txBody>
          <a:bodyPr wrap="square" rtlCol="0">
            <a:spAutoFit/>
          </a:bodyPr>
          <a:lstStyle/>
          <a:p>
            <a:pPr defTabSz="762015">
              <a:defRPr/>
            </a:pPr>
            <a:r>
              <a:rPr lang="en-US" sz="2333" dirty="0">
                <a:solidFill>
                  <a:srgbClr val="000000"/>
                </a:solidFill>
              </a:rPr>
              <a:t>Skip-Gram</a:t>
            </a:r>
          </a:p>
        </p:txBody>
      </p:sp>
      <p:grpSp>
        <p:nvGrpSpPr>
          <p:cNvPr id="78" name="Group 77">
            <a:extLst>
              <a:ext uri="{FF2B5EF4-FFF2-40B4-BE49-F238E27FC236}">
                <a16:creationId xmlns:a16="http://schemas.microsoft.com/office/drawing/2014/main" id="{0128F785-CD37-45A6-9EC1-FC158A4A8CDD}"/>
              </a:ext>
            </a:extLst>
          </p:cNvPr>
          <p:cNvGrpSpPr/>
          <p:nvPr/>
        </p:nvGrpSpPr>
        <p:grpSpPr>
          <a:xfrm>
            <a:off x="3475052" y="6393235"/>
            <a:ext cx="3892427" cy="3701121"/>
            <a:chOff x="2432447" y="3805404"/>
            <a:chExt cx="2594951" cy="2467414"/>
          </a:xfrm>
        </p:grpSpPr>
        <p:sp>
          <p:nvSpPr>
            <p:cNvPr id="79" name="TextBox 78">
              <a:extLst>
                <a:ext uri="{FF2B5EF4-FFF2-40B4-BE49-F238E27FC236}">
                  <a16:creationId xmlns:a16="http://schemas.microsoft.com/office/drawing/2014/main" id="{D8D08876-B310-4E1B-8C75-FB85F19F4B56}"/>
                </a:ext>
              </a:extLst>
            </p:cNvPr>
            <p:cNvSpPr txBox="1"/>
            <p:nvPr/>
          </p:nvSpPr>
          <p:spPr>
            <a:xfrm>
              <a:off x="3639953" y="3805404"/>
              <a:ext cx="373134" cy="215443"/>
            </a:xfrm>
            <a:prstGeom prst="rect">
              <a:avLst/>
            </a:prstGeom>
            <a:noFill/>
          </p:spPr>
          <p:txBody>
            <a:bodyPr wrap="square" rtlCol="0">
              <a:spAutoFit/>
            </a:bodyPr>
            <a:lstStyle/>
            <a:p>
              <a:pPr defTabSz="762015">
                <a:defRPr/>
              </a:pPr>
              <a:r>
                <a:rPr lang="en-US" sz="1500" dirty="0">
                  <a:solidFill>
                    <a:srgbClr val="000000"/>
                  </a:solidFill>
                </a:rPr>
                <a:t>cat</a:t>
              </a:r>
            </a:p>
          </p:txBody>
        </p:sp>
        <p:grpSp>
          <p:nvGrpSpPr>
            <p:cNvPr id="80" name="Group 79">
              <a:extLst>
                <a:ext uri="{FF2B5EF4-FFF2-40B4-BE49-F238E27FC236}">
                  <a16:creationId xmlns:a16="http://schemas.microsoft.com/office/drawing/2014/main" id="{D05AD3F4-1077-4192-80D3-22F963591B31}"/>
                </a:ext>
              </a:extLst>
            </p:cNvPr>
            <p:cNvGrpSpPr/>
            <p:nvPr/>
          </p:nvGrpSpPr>
          <p:grpSpPr>
            <a:xfrm>
              <a:off x="2432447" y="4054997"/>
              <a:ext cx="2594951" cy="2217821"/>
              <a:chOff x="1235869" y="4037137"/>
              <a:chExt cx="2594951" cy="2217821"/>
            </a:xfrm>
          </p:grpSpPr>
          <p:sp>
            <p:nvSpPr>
              <p:cNvPr id="81" name="Oval 80">
                <a:extLst>
                  <a:ext uri="{FF2B5EF4-FFF2-40B4-BE49-F238E27FC236}">
                    <a16:creationId xmlns:a16="http://schemas.microsoft.com/office/drawing/2014/main" id="{682B8160-879D-46DB-98B7-E4492B843493}"/>
                  </a:ext>
                </a:extLst>
              </p:cNvPr>
              <p:cNvSpPr/>
              <p:nvPr/>
            </p:nvSpPr>
            <p:spPr>
              <a:xfrm>
                <a:off x="1345006"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82" name="Oval 81">
                <a:extLst>
                  <a:ext uri="{FF2B5EF4-FFF2-40B4-BE49-F238E27FC236}">
                    <a16:creationId xmlns:a16="http://schemas.microsoft.com/office/drawing/2014/main" id="{39F747A3-EC1E-4C91-89FB-E570DF9C990B}"/>
                  </a:ext>
                </a:extLst>
              </p:cNvPr>
              <p:cNvSpPr/>
              <p:nvPr/>
            </p:nvSpPr>
            <p:spPr>
              <a:xfrm>
                <a:off x="1345330"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3" name="Oval 82">
                <a:extLst>
                  <a:ext uri="{FF2B5EF4-FFF2-40B4-BE49-F238E27FC236}">
                    <a16:creationId xmlns:a16="http://schemas.microsoft.com/office/drawing/2014/main" id="{2BC8234C-4B76-48B6-AA31-5DD24EE99899}"/>
                  </a:ext>
                </a:extLst>
              </p:cNvPr>
              <p:cNvSpPr/>
              <p:nvPr/>
            </p:nvSpPr>
            <p:spPr>
              <a:xfrm>
                <a:off x="2065864"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4" name="Oval 83">
                <a:extLst>
                  <a:ext uri="{FF2B5EF4-FFF2-40B4-BE49-F238E27FC236}">
                    <a16:creationId xmlns:a16="http://schemas.microsoft.com/office/drawing/2014/main" id="{102EC659-49AF-4201-996C-23FC10D7751C}"/>
                  </a:ext>
                </a:extLst>
              </p:cNvPr>
              <p:cNvSpPr/>
              <p:nvPr/>
            </p:nvSpPr>
            <p:spPr>
              <a:xfrm>
                <a:off x="2786398" y="57053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5" name="Oval 84">
                <a:extLst>
                  <a:ext uri="{FF2B5EF4-FFF2-40B4-BE49-F238E27FC236}">
                    <a16:creationId xmlns:a16="http://schemas.microsoft.com/office/drawing/2014/main" id="{69B1B7D0-EBA3-4273-97BD-93B2E6C8CCFC}"/>
                  </a:ext>
                </a:extLst>
              </p:cNvPr>
              <p:cNvSpPr/>
              <p:nvPr/>
            </p:nvSpPr>
            <p:spPr>
              <a:xfrm>
                <a:off x="3506932" y="572931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86" name="TextBox 85">
                <a:extLst>
                  <a:ext uri="{FF2B5EF4-FFF2-40B4-BE49-F238E27FC236}">
                    <a16:creationId xmlns:a16="http://schemas.microsoft.com/office/drawing/2014/main" id="{26D2F31E-CBBD-4E60-B722-C2F6AC22111E}"/>
                  </a:ext>
                </a:extLst>
              </p:cNvPr>
              <p:cNvSpPr txBox="1"/>
              <p:nvPr/>
            </p:nvSpPr>
            <p:spPr>
              <a:xfrm>
                <a:off x="1235869" y="6050084"/>
                <a:ext cx="492919" cy="198303"/>
              </a:xfrm>
              <a:prstGeom prst="rect">
                <a:avLst/>
              </a:prstGeom>
              <a:noFill/>
            </p:spPr>
            <p:txBody>
              <a:bodyPr wrap="square" rtlCol="0">
                <a:spAutoFit/>
              </a:bodyPr>
              <a:lstStyle/>
              <a:p>
                <a:pPr defTabSz="762015">
                  <a:defRPr/>
                </a:pPr>
                <a:r>
                  <a:rPr lang="en-US" sz="1333" dirty="0">
                    <a:solidFill>
                      <a:srgbClr val="000000"/>
                    </a:solidFill>
                  </a:rPr>
                  <a:t>PAD</a:t>
                </a:r>
              </a:p>
            </p:txBody>
          </p:sp>
          <p:sp>
            <p:nvSpPr>
              <p:cNvPr id="87" name="TextBox 86">
                <a:extLst>
                  <a:ext uri="{FF2B5EF4-FFF2-40B4-BE49-F238E27FC236}">
                    <a16:creationId xmlns:a16="http://schemas.microsoft.com/office/drawing/2014/main" id="{D609A87A-7572-4B19-9A64-122DCA735A3D}"/>
                  </a:ext>
                </a:extLst>
              </p:cNvPr>
              <p:cNvSpPr txBox="1"/>
              <p:nvPr/>
            </p:nvSpPr>
            <p:spPr>
              <a:xfrm>
                <a:off x="2001981" y="6056655"/>
                <a:ext cx="373134"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88" name="TextBox 87">
                <a:extLst>
                  <a:ext uri="{FF2B5EF4-FFF2-40B4-BE49-F238E27FC236}">
                    <a16:creationId xmlns:a16="http://schemas.microsoft.com/office/drawing/2014/main" id="{D9DBB93A-728C-4866-AEF4-9D223D769AB9}"/>
                  </a:ext>
                </a:extLst>
              </p:cNvPr>
              <p:cNvSpPr txBox="1"/>
              <p:nvPr/>
            </p:nvSpPr>
            <p:spPr>
              <a:xfrm>
                <a:off x="2737152" y="6056655"/>
                <a:ext cx="373134" cy="198303"/>
              </a:xfrm>
              <a:prstGeom prst="rect">
                <a:avLst/>
              </a:prstGeom>
              <a:noFill/>
            </p:spPr>
            <p:txBody>
              <a:bodyPr wrap="square" rtlCol="0">
                <a:spAutoFit/>
              </a:bodyPr>
              <a:lstStyle/>
              <a:p>
                <a:pPr defTabSz="762015">
                  <a:defRPr/>
                </a:pPr>
                <a:r>
                  <a:rPr lang="en-US" sz="1333" dirty="0">
                    <a:solidFill>
                      <a:srgbClr val="000000"/>
                    </a:solidFill>
                  </a:rPr>
                  <a:t>sat</a:t>
                </a:r>
              </a:p>
            </p:txBody>
          </p:sp>
          <p:sp>
            <p:nvSpPr>
              <p:cNvPr id="89" name="TextBox 88">
                <a:extLst>
                  <a:ext uri="{FF2B5EF4-FFF2-40B4-BE49-F238E27FC236}">
                    <a16:creationId xmlns:a16="http://schemas.microsoft.com/office/drawing/2014/main" id="{EC9F142B-2CD3-4235-8A38-D4F599326084}"/>
                  </a:ext>
                </a:extLst>
              </p:cNvPr>
              <p:cNvSpPr txBox="1"/>
              <p:nvPr/>
            </p:nvSpPr>
            <p:spPr>
              <a:xfrm>
                <a:off x="3457686" y="6056655"/>
                <a:ext cx="373134"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90" name="Oval 89">
                <a:extLst>
                  <a:ext uri="{FF2B5EF4-FFF2-40B4-BE49-F238E27FC236}">
                    <a16:creationId xmlns:a16="http://schemas.microsoft.com/office/drawing/2014/main" id="{F944A01F-CCFA-4884-BE92-71867CC4C271}"/>
                  </a:ext>
                </a:extLst>
              </p:cNvPr>
              <p:cNvSpPr/>
              <p:nvPr/>
            </p:nvSpPr>
            <p:spPr>
              <a:xfrm>
                <a:off x="2058221"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1" name="Oval 90">
                <a:extLst>
                  <a:ext uri="{FF2B5EF4-FFF2-40B4-BE49-F238E27FC236}">
                    <a16:creationId xmlns:a16="http://schemas.microsoft.com/office/drawing/2014/main" id="{6E9F6A5C-4DCC-4724-A9CD-47E5610B9C93}"/>
                  </a:ext>
                </a:extLst>
              </p:cNvPr>
              <p:cNvSpPr/>
              <p:nvPr/>
            </p:nvSpPr>
            <p:spPr>
              <a:xfrm>
                <a:off x="2797443" y="524913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sp>
            <p:nvSpPr>
              <p:cNvPr id="92" name="Oval 91">
                <a:extLst>
                  <a:ext uri="{FF2B5EF4-FFF2-40B4-BE49-F238E27FC236}">
                    <a16:creationId xmlns:a16="http://schemas.microsoft.com/office/drawing/2014/main" id="{6B400636-F296-4F18-B033-005F8E652A78}"/>
                  </a:ext>
                </a:extLst>
              </p:cNvPr>
              <p:cNvSpPr/>
              <p:nvPr/>
            </p:nvSpPr>
            <p:spPr>
              <a:xfrm>
                <a:off x="3525295" y="5245376"/>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93" name="Straight Arrow Connector 92">
                <a:extLst>
                  <a:ext uri="{FF2B5EF4-FFF2-40B4-BE49-F238E27FC236}">
                    <a16:creationId xmlns:a16="http://schemas.microsoft.com/office/drawing/2014/main" id="{3D9FD2CF-A486-4D59-8907-7431B6DB4D18}"/>
                  </a:ext>
                </a:extLst>
              </p:cNvPr>
              <p:cNvCxnSpPr>
                <a:stCxn id="82" idx="0"/>
                <a:endCxn id="81" idx="4"/>
              </p:cNvCxnSpPr>
              <p:nvPr/>
            </p:nvCxnSpPr>
            <p:spPr>
              <a:xfrm flipH="1" flipV="1">
                <a:off x="148232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B5AD686-54B0-480D-9C49-B40E027C855D}"/>
                  </a:ext>
                </a:extLst>
              </p:cNvPr>
              <p:cNvCxnSpPr/>
              <p:nvPr/>
            </p:nvCxnSpPr>
            <p:spPr>
              <a:xfrm flipH="1" flipV="1">
                <a:off x="219521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230221-E361-4589-9B6C-237F3AA3C689}"/>
                  </a:ext>
                </a:extLst>
              </p:cNvPr>
              <p:cNvCxnSpPr/>
              <p:nvPr/>
            </p:nvCxnSpPr>
            <p:spPr>
              <a:xfrm flipH="1" flipV="1">
                <a:off x="2923395" y="5507379"/>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229E80-3B69-4DCC-83DF-200040CE9208}"/>
                  </a:ext>
                </a:extLst>
              </p:cNvPr>
              <p:cNvCxnSpPr/>
              <p:nvPr/>
            </p:nvCxnSpPr>
            <p:spPr>
              <a:xfrm flipH="1" flipV="1">
                <a:off x="3651572" y="5514774"/>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1FA4A13C-893D-4360-A170-9759C3633159}"/>
                  </a:ext>
                </a:extLst>
              </p:cNvPr>
              <p:cNvSpPr/>
              <p:nvPr/>
            </p:nvSpPr>
            <p:spPr>
              <a:xfrm>
                <a:off x="2496793" y="44999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l-GR" sz="3000" dirty="0">
                    <a:solidFill>
                      <a:srgbClr val="FFFFFF"/>
                    </a:solidFill>
                    <a:latin typeface="Trebuchet MS"/>
                  </a:rPr>
                  <a:t>Σ</a:t>
                </a:r>
                <a:endParaRPr lang="en-US" sz="3000" dirty="0">
                  <a:solidFill>
                    <a:srgbClr val="FFFFFF"/>
                  </a:solidFill>
                  <a:latin typeface="Trebuchet MS"/>
                </a:endParaRPr>
              </a:p>
            </p:txBody>
          </p:sp>
          <p:cxnSp>
            <p:nvCxnSpPr>
              <p:cNvPr id="98" name="Straight Arrow Connector 97">
                <a:extLst>
                  <a:ext uri="{FF2B5EF4-FFF2-40B4-BE49-F238E27FC236}">
                    <a16:creationId xmlns:a16="http://schemas.microsoft.com/office/drawing/2014/main" id="{B652DFC5-8F9A-4901-A80B-4E0765AE9457}"/>
                  </a:ext>
                </a:extLst>
              </p:cNvPr>
              <p:cNvCxnSpPr>
                <a:stCxn id="81" idx="0"/>
                <a:endCxn id="97" idx="4"/>
              </p:cNvCxnSpPr>
              <p:nvPr/>
            </p:nvCxnSpPr>
            <p:spPr>
              <a:xfrm flipV="1">
                <a:off x="1482328" y="4768126"/>
                <a:ext cx="1151787"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34E21A-3EC6-424B-A49F-2B1EF555348C}"/>
                  </a:ext>
                </a:extLst>
              </p:cNvPr>
              <p:cNvCxnSpPr>
                <a:cxnSpLocks/>
                <a:stCxn id="90" idx="0"/>
                <a:endCxn id="97" idx="4"/>
              </p:cNvCxnSpPr>
              <p:nvPr/>
            </p:nvCxnSpPr>
            <p:spPr>
              <a:xfrm flipV="1">
                <a:off x="2195543" y="4768126"/>
                <a:ext cx="438572"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41369DE-1F11-434A-BA1E-E513223D750D}"/>
                  </a:ext>
                </a:extLst>
              </p:cNvPr>
              <p:cNvCxnSpPr>
                <a:cxnSpLocks/>
                <a:endCxn id="97" idx="4"/>
              </p:cNvCxnSpPr>
              <p:nvPr/>
            </p:nvCxnSpPr>
            <p:spPr>
              <a:xfrm flipH="1" flipV="1">
                <a:off x="2634115" y="4768126"/>
                <a:ext cx="336136" cy="45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E3C606-8C6D-42D6-BD1E-46EFC7BF1A38}"/>
                  </a:ext>
                </a:extLst>
              </p:cNvPr>
              <p:cNvCxnSpPr>
                <a:cxnSpLocks/>
                <a:stCxn id="92" idx="0"/>
                <a:endCxn id="97" idx="4"/>
              </p:cNvCxnSpPr>
              <p:nvPr/>
            </p:nvCxnSpPr>
            <p:spPr>
              <a:xfrm flipH="1" flipV="1">
                <a:off x="2634115" y="4768126"/>
                <a:ext cx="1028502" cy="47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F7A57EB7-2D1B-412F-B7B8-CF6E8F357266}"/>
                  </a:ext>
                </a:extLst>
              </p:cNvPr>
              <p:cNvSpPr/>
              <p:nvPr/>
            </p:nvSpPr>
            <p:spPr>
              <a:xfrm>
                <a:off x="2492621" y="403713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C34BD"/>
                  </a:solidFill>
                  <a:latin typeface="Trebuchet MS"/>
                </a:endParaRPr>
              </a:p>
            </p:txBody>
          </p:sp>
          <p:cxnSp>
            <p:nvCxnSpPr>
              <p:cNvPr id="103" name="Straight Arrow Connector 102">
                <a:extLst>
                  <a:ext uri="{FF2B5EF4-FFF2-40B4-BE49-F238E27FC236}">
                    <a16:creationId xmlns:a16="http://schemas.microsoft.com/office/drawing/2014/main" id="{C8BDE29C-0721-4EA8-8A7B-C4BDFE5CCFAF}"/>
                  </a:ext>
                </a:extLst>
              </p:cNvPr>
              <p:cNvCxnSpPr>
                <a:stCxn id="97" idx="0"/>
                <a:endCxn id="102" idx="4"/>
              </p:cNvCxnSpPr>
              <p:nvPr/>
            </p:nvCxnSpPr>
            <p:spPr>
              <a:xfrm flipH="1" flipV="1">
                <a:off x="2629943" y="4305318"/>
                <a:ext cx="4172" cy="19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04" name="TextBox 103">
            <a:extLst>
              <a:ext uri="{FF2B5EF4-FFF2-40B4-BE49-F238E27FC236}">
                <a16:creationId xmlns:a16="http://schemas.microsoft.com/office/drawing/2014/main" id="{907DBF00-55EA-402C-A77E-806314B80160}"/>
              </a:ext>
            </a:extLst>
          </p:cNvPr>
          <p:cNvSpPr txBox="1"/>
          <p:nvPr/>
        </p:nvSpPr>
        <p:spPr>
          <a:xfrm>
            <a:off x="1822869" y="9223476"/>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5" name="TextBox 104">
            <a:extLst>
              <a:ext uri="{FF2B5EF4-FFF2-40B4-BE49-F238E27FC236}">
                <a16:creationId xmlns:a16="http://schemas.microsoft.com/office/drawing/2014/main" id="{FC0430BA-1D6C-496F-AA95-EA2B7E94B08B}"/>
              </a:ext>
            </a:extLst>
          </p:cNvPr>
          <p:cNvSpPr txBox="1"/>
          <p:nvPr/>
        </p:nvSpPr>
        <p:spPr>
          <a:xfrm>
            <a:off x="1825840" y="8513755"/>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6" name="TextBox 105">
            <a:extLst>
              <a:ext uri="{FF2B5EF4-FFF2-40B4-BE49-F238E27FC236}">
                <a16:creationId xmlns:a16="http://schemas.microsoft.com/office/drawing/2014/main" id="{EBE8837F-E3EA-4D97-A1D5-065388088F0D}"/>
              </a:ext>
            </a:extLst>
          </p:cNvPr>
          <p:cNvSpPr txBox="1"/>
          <p:nvPr/>
        </p:nvSpPr>
        <p:spPr>
          <a:xfrm>
            <a:off x="1856210" y="741671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07" name="TextBox 106">
            <a:extLst>
              <a:ext uri="{FF2B5EF4-FFF2-40B4-BE49-F238E27FC236}">
                <a16:creationId xmlns:a16="http://schemas.microsoft.com/office/drawing/2014/main" id="{5EF0AD63-C797-425D-AAC0-1366ED34DE4C}"/>
              </a:ext>
            </a:extLst>
          </p:cNvPr>
          <p:cNvSpPr txBox="1"/>
          <p:nvPr/>
        </p:nvSpPr>
        <p:spPr>
          <a:xfrm>
            <a:off x="1856211" y="670699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8" name="TextBox 107">
            <a:extLst>
              <a:ext uri="{FF2B5EF4-FFF2-40B4-BE49-F238E27FC236}">
                <a16:creationId xmlns:a16="http://schemas.microsoft.com/office/drawing/2014/main" id="{7131A2F0-BA51-4E72-A80B-88F7299FCD2C}"/>
              </a:ext>
            </a:extLst>
          </p:cNvPr>
          <p:cNvSpPr txBox="1"/>
          <p:nvPr/>
        </p:nvSpPr>
        <p:spPr>
          <a:xfrm>
            <a:off x="15382808" y="9223474"/>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sp>
        <p:nvSpPr>
          <p:cNvPr id="109" name="TextBox 108">
            <a:extLst>
              <a:ext uri="{FF2B5EF4-FFF2-40B4-BE49-F238E27FC236}">
                <a16:creationId xmlns:a16="http://schemas.microsoft.com/office/drawing/2014/main" id="{5DCFD7B8-1CFE-4856-9514-657C877D1C35}"/>
              </a:ext>
            </a:extLst>
          </p:cNvPr>
          <p:cNvSpPr txBox="1"/>
          <p:nvPr/>
        </p:nvSpPr>
        <p:spPr>
          <a:xfrm>
            <a:off x="15438562" y="8447590"/>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0" name="TextBox 109">
            <a:extLst>
              <a:ext uri="{FF2B5EF4-FFF2-40B4-BE49-F238E27FC236}">
                <a16:creationId xmlns:a16="http://schemas.microsoft.com/office/drawing/2014/main" id="{9446281F-15DE-4A2F-BD58-75E6E7D95C6B}"/>
              </a:ext>
            </a:extLst>
          </p:cNvPr>
          <p:cNvSpPr txBox="1"/>
          <p:nvPr/>
        </p:nvSpPr>
        <p:spPr>
          <a:xfrm>
            <a:off x="15382807" y="7472604"/>
            <a:ext cx="1727343" cy="369332"/>
          </a:xfrm>
          <a:prstGeom prst="rect">
            <a:avLst/>
          </a:prstGeom>
          <a:noFill/>
        </p:spPr>
        <p:txBody>
          <a:bodyPr wrap="square" rtlCol="0">
            <a:spAutoFit/>
          </a:bodyPr>
          <a:lstStyle/>
          <a:p>
            <a:pPr defTabSz="762015">
              <a:defRPr/>
            </a:pPr>
            <a:r>
              <a:rPr lang="en-US" dirty="0">
                <a:solidFill>
                  <a:srgbClr val="FF0000"/>
                </a:solidFill>
              </a:rPr>
              <a:t>d-dimensional</a:t>
            </a:r>
          </a:p>
        </p:txBody>
      </p:sp>
      <p:sp>
        <p:nvSpPr>
          <p:cNvPr id="111" name="TextBox 110">
            <a:extLst>
              <a:ext uri="{FF2B5EF4-FFF2-40B4-BE49-F238E27FC236}">
                <a16:creationId xmlns:a16="http://schemas.microsoft.com/office/drawing/2014/main" id="{A36CEF7A-D2C5-4DBB-A62E-7679028CAD6D}"/>
              </a:ext>
            </a:extLst>
          </p:cNvPr>
          <p:cNvSpPr txBox="1"/>
          <p:nvPr/>
        </p:nvSpPr>
        <p:spPr>
          <a:xfrm>
            <a:off x="15382806" y="6704848"/>
            <a:ext cx="1382315" cy="369332"/>
          </a:xfrm>
          <a:prstGeom prst="rect">
            <a:avLst/>
          </a:prstGeom>
          <a:noFill/>
        </p:spPr>
        <p:txBody>
          <a:bodyPr wrap="square" rtlCol="0">
            <a:spAutoFit/>
          </a:bodyPr>
          <a:lstStyle/>
          <a:p>
            <a:pPr defTabSz="762015">
              <a:defRPr/>
            </a:pPr>
            <a:r>
              <a:rPr lang="en-US" dirty="0">
                <a:solidFill>
                  <a:srgbClr val="FF0000"/>
                </a:solidFill>
              </a:rPr>
              <a:t>1-hot (|V|)</a:t>
            </a:r>
          </a:p>
        </p:txBody>
      </p:sp>
      <p:grpSp>
        <p:nvGrpSpPr>
          <p:cNvPr id="112" name="Group 111">
            <a:extLst>
              <a:ext uri="{FF2B5EF4-FFF2-40B4-BE49-F238E27FC236}">
                <a16:creationId xmlns:a16="http://schemas.microsoft.com/office/drawing/2014/main" id="{5DA95767-14E3-4F09-96D1-9AA76EA8C97D}"/>
              </a:ext>
            </a:extLst>
          </p:cNvPr>
          <p:cNvGrpSpPr/>
          <p:nvPr/>
        </p:nvGrpSpPr>
        <p:grpSpPr>
          <a:xfrm>
            <a:off x="11245079" y="6407155"/>
            <a:ext cx="3473558" cy="3499631"/>
            <a:chOff x="7612465" y="3814682"/>
            <a:chExt cx="2315705" cy="2333088"/>
          </a:xfrm>
        </p:grpSpPr>
        <p:sp>
          <p:nvSpPr>
            <p:cNvPr id="113" name="Oval 112">
              <a:extLst>
                <a:ext uri="{FF2B5EF4-FFF2-40B4-BE49-F238E27FC236}">
                  <a16:creationId xmlns:a16="http://schemas.microsoft.com/office/drawing/2014/main" id="{0DC989E7-6683-49B5-85E7-234C40ABF9BA}"/>
                </a:ext>
              </a:extLst>
            </p:cNvPr>
            <p:cNvSpPr/>
            <p:nvPr/>
          </p:nvSpPr>
          <p:spPr>
            <a:xfrm>
              <a:off x="7677179" y="5685104"/>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14" name="TextBox 113">
              <a:extLst>
                <a:ext uri="{FF2B5EF4-FFF2-40B4-BE49-F238E27FC236}">
                  <a16:creationId xmlns:a16="http://schemas.microsoft.com/office/drawing/2014/main" id="{B26735C9-9FEA-4050-B910-9C7222E3B358}"/>
                </a:ext>
              </a:extLst>
            </p:cNvPr>
            <p:cNvSpPr txBox="1"/>
            <p:nvPr/>
          </p:nvSpPr>
          <p:spPr>
            <a:xfrm>
              <a:off x="7627934" y="5942081"/>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15" name="Oval 114">
              <a:extLst>
                <a:ext uri="{FF2B5EF4-FFF2-40B4-BE49-F238E27FC236}">
                  <a16:creationId xmlns:a16="http://schemas.microsoft.com/office/drawing/2014/main" id="{6A6B366C-2464-4BC1-9D82-1D832A653AC0}"/>
                </a:ext>
              </a:extLst>
            </p:cNvPr>
            <p:cNvSpPr/>
            <p:nvPr/>
          </p:nvSpPr>
          <p:spPr>
            <a:xfrm>
              <a:off x="7677179" y="5203198"/>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16" name="Straight Arrow Connector 115">
              <a:extLst>
                <a:ext uri="{FF2B5EF4-FFF2-40B4-BE49-F238E27FC236}">
                  <a16:creationId xmlns:a16="http://schemas.microsoft.com/office/drawing/2014/main" id="{110DFFC1-B8CD-4289-9E9C-C9289A47D2A3}"/>
                </a:ext>
              </a:extLst>
            </p:cNvPr>
            <p:cNvCxnSpPr>
              <a:cxnSpLocks/>
              <a:stCxn id="115" idx="0"/>
              <a:endCxn id="141" idx="4"/>
            </p:cNvCxnSpPr>
            <p:nvPr/>
          </p:nvCxnSpPr>
          <p:spPr>
            <a:xfrm flipV="1">
              <a:off x="7814501" y="4813236"/>
              <a:ext cx="4614" cy="38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47D0741-2488-4AD2-9AFB-B9C877F883A1}"/>
                </a:ext>
              </a:extLst>
            </p:cNvPr>
            <p:cNvSpPr/>
            <p:nvPr/>
          </p:nvSpPr>
          <p:spPr>
            <a:xfrm>
              <a:off x="7677178" y="4045778"/>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18" name="TextBox 117">
              <a:extLst>
                <a:ext uri="{FF2B5EF4-FFF2-40B4-BE49-F238E27FC236}">
                  <a16:creationId xmlns:a16="http://schemas.microsoft.com/office/drawing/2014/main" id="{B2D698A2-E805-4771-9BCA-E46E6CE96403}"/>
                </a:ext>
              </a:extLst>
            </p:cNvPr>
            <p:cNvSpPr txBox="1"/>
            <p:nvPr/>
          </p:nvSpPr>
          <p:spPr>
            <a:xfrm>
              <a:off x="7612465" y="3814682"/>
              <a:ext cx="443887" cy="198303"/>
            </a:xfrm>
            <a:prstGeom prst="rect">
              <a:avLst/>
            </a:prstGeom>
            <a:noFill/>
          </p:spPr>
          <p:txBody>
            <a:bodyPr wrap="square" rtlCol="0">
              <a:spAutoFit/>
            </a:bodyPr>
            <a:lstStyle/>
            <a:p>
              <a:pPr defTabSz="762015">
                <a:defRPr/>
              </a:pPr>
              <a:r>
                <a:rPr lang="en-US" sz="1333" dirty="0">
                  <a:solidFill>
                    <a:srgbClr val="000000"/>
                  </a:solidFill>
                </a:rPr>
                <a:t>PAD</a:t>
              </a:r>
            </a:p>
          </p:txBody>
        </p:sp>
        <p:cxnSp>
          <p:nvCxnSpPr>
            <p:cNvPr id="119" name="Straight Arrow Connector 118">
              <a:extLst>
                <a:ext uri="{FF2B5EF4-FFF2-40B4-BE49-F238E27FC236}">
                  <a16:creationId xmlns:a16="http://schemas.microsoft.com/office/drawing/2014/main" id="{7F668A02-F2A2-4267-BE80-2DE7297D52FE}"/>
                </a:ext>
              </a:extLst>
            </p:cNvPr>
            <p:cNvCxnSpPr>
              <a:stCxn id="113" idx="0"/>
              <a:endCxn id="115" idx="4"/>
            </p:cNvCxnSpPr>
            <p:nvPr/>
          </p:nvCxnSpPr>
          <p:spPr>
            <a:xfrm flipV="1">
              <a:off x="7814501" y="5471379"/>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24E20442-0BD4-4F5B-9496-F0526AAF40AA}"/>
                </a:ext>
              </a:extLst>
            </p:cNvPr>
            <p:cNvSpPr/>
            <p:nvPr/>
          </p:nvSpPr>
          <p:spPr>
            <a:xfrm>
              <a:off x="8297888" y="568265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1" name="TextBox 120">
              <a:extLst>
                <a:ext uri="{FF2B5EF4-FFF2-40B4-BE49-F238E27FC236}">
                  <a16:creationId xmlns:a16="http://schemas.microsoft.com/office/drawing/2014/main" id="{28FB0454-0476-4ADA-A62E-25961A68CA81}"/>
                </a:ext>
              </a:extLst>
            </p:cNvPr>
            <p:cNvSpPr txBox="1"/>
            <p:nvPr/>
          </p:nvSpPr>
          <p:spPr>
            <a:xfrm>
              <a:off x="8247294" y="5937139"/>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2" name="Oval 121">
              <a:extLst>
                <a:ext uri="{FF2B5EF4-FFF2-40B4-BE49-F238E27FC236}">
                  <a16:creationId xmlns:a16="http://schemas.microsoft.com/office/drawing/2014/main" id="{47892173-5DC1-402F-B025-19D150EEEC7B}"/>
                </a:ext>
              </a:extLst>
            </p:cNvPr>
            <p:cNvSpPr/>
            <p:nvPr/>
          </p:nvSpPr>
          <p:spPr>
            <a:xfrm>
              <a:off x="8297887" y="519964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23" name="Straight Arrow Connector 122">
              <a:extLst>
                <a:ext uri="{FF2B5EF4-FFF2-40B4-BE49-F238E27FC236}">
                  <a16:creationId xmlns:a16="http://schemas.microsoft.com/office/drawing/2014/main" id="{41818046-559B-48BB-9BE8-592F9476E636}"/>
                </a:ext>
              </a:extLst>
            </p:cNvPr>
            <p:cNvCxnSpPr>
              <a:cxnSpLocks/>
              <a:stCxn id="122" idx="0"/>
              <a:endCxn id="142" idx="4"/>
            </p:cNvCxnSpPr>
            <p:nvPr/>
          </p:nvCxnSpPr>
          <p:spPr>
            <a:xfrm flipV="1">
              <a:off x="8435209" y="4833472"/>
              <a:ext cx="11369" cy="36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A644591E-5102-4B2A-A8EE-444BF1D58A91}"/>
                </a:ext>
              </a:extLst>
            </p:cNvPr>
            <p:cNvSpPr/>
            <p:nvPr/>
          </p:nvSpPr>
          <p:spPr>
            <a:xfrm>
              <a:off x="8297887" y="404333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25" name="Straight Arrow Connector 124">
              <a:extLst>
                <a:ext uri="{FF2B5EF4-FFF2-40B4-BE49-F238E27FC236}">
                  <a16:creationId xmlns:a16="http://schemas.microsoft.com/office/drawing/2014/main" id="{7CD3EDC8-4129-4465-A00B-FA185E0B996D}"/>
                </a:ext>
              </a:extLst>
            </p:cNvPr>
            <p:cNvCxnSpPr>
              <a:stCxn id="120" idx="0"/>
              <a:endCxn id="122" idx="4"/>
            </p:cNvCxnSpPr>
            <p:nvPr/>
          </p:nvCxnSpPr>
          <p:spPr>
            <a:xfrm flipH="1" flipV="1">
              <a:off x="8435209" y="5467823"/>
              <a:ext cx="1" cy="214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3C97373-123E-45FB-8704-A1B4677F14DC}"/>
                </a:ext>
              </a:extLst>
            </p:cNvPr>
            <p:cNvSpPr txBox="1"/>
            <p:nvPr/>
          </p:nvSpPr>
          <p:spPr>
            <a:xfrm>
              <a:off x="8247294" y="3815979"/>
              <a:ext cx="443887" cy="198303"/>
            </a:xfrm>
            <a:prstGeom prst="rect">
              <a:avLst/>
            </a:prstGeom>
            <a:noFill/>
          </p:spPr>
          <p:txBody>
            <a:bodyPr wrap="square" rtlCol="0">
              <a:spAutoFit/>
            </a:bodyPr>
            <a:lstStyle/>
            <a:p>
              <a:pPr defTabSz="762015">
                <a:defRPr/>
              </a:pPr>
              <a:r>
                <a:rPr lang="en-US" sz="1333" dirty="0">
                  <a:solidFill>
                    <a:srgbClr val="000000"/>
                  </a:solidFill>
                </a:rPr>
                <a:t>the</a:t>
              </a:r>
            </a:p>
          </p:txBody>
        </p:sp>
        <p:sp>
          <p:nvSpPr>
            <p:cNvPr id="127" name="Oval 126">
              <a:extLst>
                <a:ext uri="{FF2B5EF4-FFF2-40B4-BE49-F238E27FC236}">
                  <a16:creationId xmlns:a16="http://schemas.microsoft.com/office/drawing/2014/main" id="{585C8610-E3CE-49F6-917A-A862C7E8DB6F}"/>
                </a:ext>
              </a:extLst>
            </p:cNvPr>
            <p:cNvSpPr/>
            <p:nvPr/>
          </p:nvSpPr>
          <p:spPr>
            <a:xfrm>
              <a:off x="8891086" y="56924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28" name="TextBox 127">
              <a:extLst>
                <a:ext uri="{FF2B5EF4-FFF2-40B4-BE49-F238E27FC236}">
                  <a16:creationId xmlns:a16="http://schemas.microsoft.com/office/drawing/2014/main" id="{234CAF6F-0B16-42DE-BEA0-984A69A38F4E}"/>
                </a:ext>
              </a:extLst>
            </p:cNvPr>
            <p:cNvSpPr txBox="1"/>
            <p:nvPr/>
          </p:nvSpPr>
          <p:spPr>
            <a:xfrm>
              <a:off x="8841841" y="5949467"/>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29" name="Oval 128">
              <a:extLst>
                <a:ext uri="{FF2B5EF4-FFF2-40B4-BE49-F238E27FC236}">
                  <a16:creationId xmlns:a16="http://schemas.microsoft.com/office/drawing/2014/main" id="{A9D75F48-FF60-458E-A266-35C447E2ADF8}"/>
                </a:ext>
              </a:extLst>
            </p:cNvPr>
            <p:cNvSpPr/>
            <p:nvPr/>
          </p:nvSpPr>
          <p:spPr>
            <a:xfrm>
              <a:off x="8891086" y="521058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0" name="Straight Arrow Connector 129">
              <a:extLst>
                <a:ext uri="{FF2B5EF4-FFF2-40B4-BE49-F238E27FC236}">
                  <a16:creationId xmlns:a16="http://schemas.microsoft.com/office/drawing/2014/main" id="{BB0F2CED-6B3F-46B5-A79F-D0D56FA8BD34}"/>
                </a:ext>
              </a:extLst>
            </p:cNvPr>
            <p:cNvCxnSpPr>
              <a:cxnSpLocks/>
              <a:stCxn id="129" idx="0"/>
              <a:endCxn id="143" idx="4"/>
            </p:cNvCxnSpPr>
            <p:nvPr/>
          </p:nvCxnSpPr>
          <p:spPr>
            <a:xfrm flipV="1">
              <a:off x="9028408" y="4837044"/>
              <a:ext cx="3965" cy="37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526DC0BB-C7D4-4F88-AA25-3F82C5747AFE}"/>
                </a:ext>
              </a:extLst>
            </p:cNvPr>
            <p:cNvSpPr/>
            <p:nvPr/>
          </p:nvSpPr>
          <p:spPr>
            <a:xfrm>
              <a:off x="8891085" y="405316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32" name="TextBox 131">
              <a:extLst>
                <a:ext uri="{FF2B5EF4-FFF2-40B4-BE49-F238E27FC236}">
                  <a16:creationId xmlns:a16="http://schemas.microsoft.com/office/drawing/2014/main" id="{BCBA634F-026F-472F-B76E-58C9FE87F21C}"/>
                </a:ext>
              </a:extLst>
            </p:cNvPr>
            <p:cNvSpPr txBox="1"/>
            <p:nvPr/>
          </p:nvSpPr>
          <p:spPr>
            <a:xfrm>
              <a:off x="8867362" y="3822069"/>
              <a:ext cx="443887" cy="198303"/>
            </a:xfrm>
            <a:prstGeom prst="rect">
              <a:avLst/>
            </a:prstGeom>
            <a:noFill/>
          </p:spPr>
          <p:txBody>
            <a:bodyPr wrap="square" rtlCol="0">
              <a:spAutoFit/>
            </a:bodyPr>
            <a:lstStyle/>
            <a:p>
              <a:pPr defTabSz="762015">
                <a:defRPr/>
              </a:pPr>
              <a:r>
                <a:rPr lang="en-US" sz="1333" dirty="0">
                  <a:solidFill>
                    <a:srgbClr val="000000"/>
                  </a:solidFill>
                </a:rPr>
                <a:t>sat</a:t>
              </a:r>
            </a:p>
          </p:txBody>
        </p:sp>
        <p:cxnSp>
          <p:nvCxnSpPr>
            <p:cNvPr id="133" name="Straight Arrow Connector 132">
              <a:extLst>
                <a:ext uri="{FF2B5EF4-FFF2-40B4-BE49-F238E27FC236}">
                  <a16:creationId xmlns:a16="http://schemas.microsoft.com/office/drawing/2014/main" id="{1C28AE55-4760-4BC6-98B2-EACA04B50074}"/>
                </a:ext>
              </a:extLst>
            </p:cNvPr>
            <p:cNvCxnSpPr>
              <a:stCxn id="127" idx="0"/>
              <a:endCxn id="129" idx="4"/>
            </p:cNvCxnSpPr>
            <p:nvPr/>
          </p:nvCxnSpPr>
          <p:spPr>
            <a:xfrm flipV="1">
              <a:off x="9028408" y="5478766"/>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590097EB-B284-4789-A613-7729B618E298}"/>
                </a:ext>
              </a:extLst>
            </p:cNvPr>
            <p:cNvSpPr/>
            <p:nvPr/>
          </p:nvSpPr>
          <p:spPr>
            <a:xfrm>
              <a:off x="9511795" y="5690046"/>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35" name="TextBox 134">
              <a:extLst>
                <a:ext uri="{FF2B5EF4-FFF2-40B4-BE49-F238E27FC236}">
                  <a16:creationId xmlns:a16="http://schemas.microsoft.com/office/drawing/2014/main" id="{79434BE4-A7C9-4C22-99BD-39C007477FB8}"/>
                </a:ext>
              </a:extLst>
            </p:cNvPr>
            <p:cNvSpPr txBox="1"/>
            <p:nvPr/>
          </p:nvSpPr>
          <p:spPr>
            <a:xfrm>
              <a:off x="9462550" y="5927442"/>
              <a:ext cx="373134" cy="198303"/>
            </a:xfrm>
            <a:prstGeom prst="rect">
              <a:avLst/>
            </a:prstGeom>
            <a:noFill/>
          </p:spPr>
          <p:txBody>
            <a:bodyPr wrap="square" rtlCol="0">
              <a:spAutoFit/>
            </a:bodyPr>
            <a:lstStyle/>
            <a:p>
              <a:pPr defTabSz="762015">
                <a:defRPr/>
              </a:pPr>
              <a:r>
                <a:rPr lang="en-US" sz="1333" dirty="0">
                  <a:solidFill>
                    <a:srgbClr val="000000"/>
                  </a:solidFill>
                </a:rPr>
                <a:t>cat</a:t>
              </a:r>
            </a:p>
          </p:txBody>
        </p:sp>
        <p:sp>
          <p:nvSpPr>
            <p:cNvPr id="136" name="Oval 135">
              <a:extLst>
                <a:ext uri="{FF2B5EF4-FFF2-40B4-BE49-F238E27FC236}">
                  <a16:creationId xmlns:a16="http://schemas.microsoft.com/office/drawing/2014/main" id="{DD0EABFB-5C67-4215-B6B8-A319AB9B5225}"/>
                </a:ext>
              </a:extLst>
            </p:cNvPr>
            <p:cNvSpPr/>
            <p:nvPr/>
          </p:nvSpPr>
          <p:spPr>
            <a:xfrm>
              <a:off x="9511795" y="5208140"/>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dirty="0">
                  <a:solidFill>
                    <a:srgbClr val="FFFFFF"/>
                  </a:solidFill>
                  <a:latin typeface="Trebuchet MS"/>
                </a:rPr>
                <a:t>E</a:t>
              </a:r>
            </a:p>
          </p:txBody>
        </p:sp>
        <p:cxnSp>
          <p:nvCxnSpPr>
            <p:cNvPr id="137" name="Straight Arrow Connector 136">
              <a:extLst>
                <a:ext uri="{FF2B5EF4-FFF2-40B4-BE49-F238E27FC236}">
                  <a16:creationId xmlns:a16="http://schemas.microsoft.com/office/drawing/2014/main" id="{5A95B2A3-1FE4-4D8B-B0A7-F6FCEAD7F338}"/>
                </a:ext>
              </a:extLst>
            </p:cNvPr>
            <p:cNvCxnSpPr>
              <a:cxnSpLocks/>
              <a:stCxn id="136" idx="0"/>
              <a:endCxn id="144" idx="4"/>
            </p:cNvCxnSpPr>
            <p:nvPr/>
          </p:nvCxnSpPr>
          <p:spPr>
            <a:xfrm flipV="1">
              <a:off x="9649117" y="4826330"/>
              <a:ext cx="4767" cy="381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0194B2F6-753C-49BB-8CB0-67D78D2FB165}"/>
                </a:ext>
              </a:extLst>
            </p:cNvPr>
            <p:cNvSpPr/>
            <p:nvPr/>
          </p:nvSpPr>
          <p:spPr>
            <a:xfrm>
              <a:off x="9511794" y="405072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39" name="Straight Arrow Connector 138">
              <a:extLst>
                <a:ext uri="{FF2B5EF4-FFF2-40B4-BE49-F238E27FC236}">
                  <a16:creationId xmlns:a16="http://schemas.microsoft.com/office/drawing/2014/main" id="{D77C4E26-2C19-44AB-9548-D977F7434AE3}"/>
                </a:ext>
              </a:extLst>
            </p:cNvPr>
            <p:cNvCxnSpPr>
              <a:stCxn id="134" idx="0"/>
              <a:endCxn id="136" idx="4"/>
            </p:cNvCxnSpPr>
            <p:nvPr/>
          </p:nvCxnSpPr>
          <p:spPr>
            <a:xfrm flipV="1">
              <a:off x="9649117" y="5476321"/>
              <a:ext cx="0" cy="21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0452FF70-6D0A-4125-9809-76B900F883B9}"/>
                </a:ext>
              </a:extLst>
            </p:cNvPr>
            <p:cNvSpPr txBox="1"/>
            <p:nvPr/>
          </p:nvSpPr>
          <p:spPr>
            <a:xfrm>
              <a:off x="9484283" y="3828496"/>
              <a:ext cx="443887" cy="198303"/>
            </a:xfrm>
            <a:prstGeom prst="rect">
              <a:avLst/>
            </a:prstGeom>
            <a:noFill/>
          </p:spPr>
          <p:txBody>
            <a:bodyPr wrap="square" rtlCol="0">
              <a:spAutoFit/>
            </a:bodyPr>
            <a:lstStyle/>
            <a:p>
              <a:pPr defTabSz="762015">
                <a:defRPr/>
              </a:pPr>
              <a:r>
                <a:rPr lang="en-US" sz="1333" dirty="0">
                  <a:solidFill>
                    <a:srgbClr val="000000"/>
                  </a:solidFill>
                </a:rPr>
                <a:t>on</a:t>
              </a:r>
            </a:p>
          </p:txBody>
        </p:sp>
        <p:sp>
          <p:nvSpPr>
            <p:cNvPr id="141" name="Oval 140">
              <a:extLst>
                <a:ext uri="{FF2B5EF4-FFF2-40B4-BE49-F238E27FC236}">
                  <a16:creationId xmlns:a16="http://schemas.microsoft.com/office/drawing/2014/main" id="{AD0F0223-B7A4-495A-85A9-A40F76C11718}"/>
                </a:ext>
              </a:extLst>
            </p:cNvPr>
            <p:cNvSpPr/>
            <p:nvPr/>
          </p:nvSpPr>
          <p:spPr>
            <a:xfrm>
              <a:off x="7681793" y="454505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2" name="Oval 141">
              <a:extLst>
                <a:ext uri="{FF2B5EF4-FFF2-40B4-BE49-F238E27FC236}">
                  <a16:creationId xmlns:a16="http://schemas.microsoft.com/office/drawing/2014/main" id="{5F319D67-0EA8-43A6-A37A-5E3C3EE99604}"/>
                </a:ext>
              </a:extLst>
            </p:cNvPr>
            <p:cNvSpPr/>
            <p:nvPr/>
          </p:nvSpPr>
          <p:spPr>
            <a:xfrm>
              <a:off x="8309256" y="4565291"/>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3" name="Oval 142">
              <a:extLst>
                <a:ext uri="{FF2B5EF4-FFF2-40B4-BE49-F238E27FC236}">
                  <a16:creationId xmlns:a16="http://schemas.microsoft.com/office/drawing/2014/main" id="{CE83079A-A848-48F4-B753-78DED5F843EF}"/>
                </a:ext>
              </a:extLst>
            </p:cNvPr>
            <p:cNvSpPr/>
            <p:nvPr/>
          </p:nvSpPr>
          <p:spPr>
            <a:xfrm>
              <a:off x="8895051" y="4568863"/>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sp>
          <p:nvSpPr>
            <p:cNvPr id="144" name="Oval 143">
              <a:extLst>
                <a:ext uri="{FF2B5EF4-FFF2-40B4-BE49-F238E27FC236}">
                  <a16:creationId xmlns:a16="http://schemas.microsoft.com/office/drawing/2014/main" id="{432EF64F-26F2-4C54-BEE5-D1B46C512B75}"/>
                </a:ext>
              </a:extLst>
            </p:cNvPr>
            <p:cNvSpPr/>
            <p:nvPr/>
          </p:nvSpPr>
          <p:spPr>
            <a:xfrm>
              <a:off x="9516562" y="4558149"/>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2015">
                <a:defRPr/>
              </a:pPr>
              <a:endParaRPr lang="en-US" sz="3000">
                <a:solidFill>
                  <a:srgbClr val="FFFFFF"/>
                </a:solidFill>
                <a:latin typeface="Trebuchet MS"/>
              </a:endParaRPr>
            </a:p>
          </p:txBody>
        </p:sp>
        <p:cxnSp>
          <p:nvCxnSpPr>
            <p:cNvPr id="145" name="Straight Arrow Connector 144">
              <a:extLst>
                <a:ext uri="{FF2B5EF4-FFF2-40B4-BE49-F238E27FC236}">
                  <a16:creationId xmlns:a16="http://schemas.microsoft.com/office/drawing/2014/main" id="{C09A78CC-83E5-4F71-81D4-2C26E5F6E6DC}"/>
                </a:ext>
              </a:extLst>
            </p:cNvPr>
            <p:cNvCxnSpPr>
              <a:stCxn id="141" idx="0"/>
              <a:endCxn id="117" idx="4"/>
            </p:cNvCxnSpPr>
            <p:nvPr/>
          </p:nvCxnSpPr>
          <p:spPr>
            <a:xfrm flipH="1" flipV="1">
              <a:off x="7814500" y="431395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294D040B-D4B6-461F-9593-D0432AFE0335}"/>
                </a:ext>
              </a:extLst>
            </p:cNvPr>
            <p:cNvCxnSpPr/>
            <p:nvPr/>
          </p:nvCxnSpPr>
          <p:spPr>
            <a:xfrm flipH="1" flipV="1">
              <a:off x="8431526" y="4315334"/>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39A7942-AB10-4E94-91D8-956EBEAE2A6E}"/>
                </a:ext>
              </a:extLst>
            </p:cNvPr>
            <p:cNvCxnSpPr/>
            <p:nvPr/>
          </p:nvCxnSpPr>
          <p:spPr>
            <a:xfrm flipH="1" flipV="1">
              <a:off x="9030390" y="4328519"/>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CF8D518-F960-48C6-A353-BCA52DB535A2}"/>
                </a:ext>
              </a:extLst>
            </p:cNvPr>
            <p:cNvCxnSpPr/>
            <p:nvPr/>
          </p:nvCxnSpPr>
          <p:spPr>
            <a:xfrm flipH="1" flipV="1">
              <a:off x="9644500" y="4322755"/>
              <a:ext cx="4615" cy="231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1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6" grpId="0"/>
      <p:bldP spid="77" grpId="0"/>
      <p:bldP spid="104" grpId="0"/>
      <p:bldP spid="105" grpId="0"/>
      <p:bldP spid="106" grpId="0"/>
      <p:bldP spid="107" grpId="0"/>
      <p:bldP spid="108" grpId="0"/>
      <p:bldP spid="109" grpId="0"/>
      <p:bldP spid="110" grpId="0"/>
      <p:bldP spid="1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Glove</a:t>
            </a:r>
            <a:endParaRPr lang="en-US" dirty="0">
              <a:latin typeface="Trebuchet MS"/>
            </a:endParaRPr>
          </a:p>
        </p:txBody>
      </p:sp>
    </p:spTree>
    <p:extLst>
      <p:ext uri="{BB962C8B-B14F-4D97-AF65-F5344CB8AC3E}">
        <p14:creationId xmlns:p14="http://schemas.microsoft.com/office/powerpoint/2010/main" val="26507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sz="3600" dirty="0"/>
              <a:t>Foundation of countless applications</a:t>
            </a:r>
            <a:endParaRPr dirty="0"/>
          </a:p>
        </p:txBody>
      </p:sp>
    </p:spTree>
    <p:extLst>
      <p:ext uri="{BB962C8B-B14F-4D97-AF65-F5344CB8AC3E}">
        <p14:creationId xmlns:p14="http://schemas.microsoft.com/office/powerpoint/2010/main" val="260683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3" name="Content Placeholder 2">
            <a:extLst>
              <a:ext uri="{FF2B5EF4-FFF2-40B4-BE49-F238E27FC236}">
                <a16:creationId xmlns:a16="http://schemas.microsoft.com/office/drawing/2014/main" id="{FECF1B97-5E23-477E-B002-18F1AD278CB0}"/>
              </a:ext>
            </a:extLst>
          </p:cNvPr>
          <p:cNvSpPr>
            <a:spLocks noGrp="1"/>
          </p:cNvSpPr>
          <p:nvPr>
            <p:ph idx="1"/>
          </p:nvPr>
        </p:nvSpPr>
        <p:spPr>
          <a:xfrm>
            <a:off x="853440" y="3369196"/>
            <a:ext cx="16581120" cy="6198208"/>
          </a:xfrm>
        </p:spPr>
        <p:txBody>
          <a:bodyPr/>
          <a:lstStyle/>
          <a:p>
            <a:pPr marL="0" indent="0" algn="ctr">
              <a:buNone/>
            </a:pPr>
            <a:r>
              <a:rPr lang="en-GB" dirty="0"/>
              <a:t>To learn vectors for words such that their dot product is proportional to their probability of co-</a:t>
            </a:r>
            <a:r>
              <a:rPr lang="en-GB" dirty="0" err="1"/>
              <a:t>occurence</a:t>
            </a:r>
            <a:endParaRPr lang="en-US" dirty="0"/>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pic>
        <p:nvPicPr>
          <p:cNvPr id="7" name="Picture 6">
            <a:extLst>
              <a:ext uri="{FF2B5EF4-FFF2-40B4-BE49-F238E27FC236}">
                <a16:creationId xmlns:a16="http://schemas.microsoft.com/office/drawing/2014/main" id="{2286CED6-A122-4C9A-8F55-C586836855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9152" y="5143501"/>
            <a:ext cx="11675233" cy="2621712"/>
          </a:xfrm>
          <a:prstGeom prst="rect">
            <a:avLst/>
          </a:prstGeom>
        </p:spPr>
      </p:pic>
    </p:spTree>
    <p:extLst>
      <p:ext uri="{BB962C8B-B14F-4D97-AF65-F5344CB8AC3E}">
        <p14:creationId xmlns:p14="http://schemas.microsoft.com/office/powerpoint/2010/main" val="36818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pic>
        <p:nvPicPr>
          <p:cNvPr id="5" name="Content Placeholder 4">
            <a:extLst>
              <a:ext uri="{FF2B5EF4-FFF2-40B4-BE49-F238E27FC236}">
                <a16:creationId xmlns:a16="http://schemas.microsoft.com/office/drawing/2014/main" id="{B6CA4672-08B6-484D-9F8C-FFCEC8516A2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24622" y="3368147"/>
            <a:ext cx="1243875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The objective</a:t>
            </a:r>
            <a:endParaRPr lang="en-US" dirty="0"/>
          </a:p>
        </p:txBody>
      </p:sp>
      <p:sp>
        <p:nvSpPr>
          <p:cNvPr id="12" name="TextBox 11">
            <a:extLst>
              <a:ext uri="{FF2B5EF4-FFF2-40B4-BE49-F238E27FC236}">
                <a16:creationId xmlns:a16="http://schemas.microsoft.com/office/drawing/2014/main" id="{A091C10D-5F13-47CC-8550-0D4F7FB0FAA1}"/>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Tree>
    <p:extLst>
      <p:ext uri="{BB962C8B-B14F-4D97-AF65-F5344CB8AC3E}">
        <p14:creationId xmlns:p14="http://schemas.microsoft.com/office/powerpoint/2010/main" val="17031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Properties</a:t>
            </a:r>
            <a:endParaRPr lang="en-US" dirty="0"/>
          </a:p>
        </p:txBody>
      </p:sp>
      <p:pic>
        <p:nvPicPr>
          <p:cNvPr id="1026" name="Picture 2">
            <a:extLst>
              <a:ext uri="{FF2B5EF4-FFF2-40B4-BE49-F238E27FC236}">
                <a16:creationId xmlns:a16="http://schemas.microsoft.com/office/drawing/2014/main" id="{658B588C-80BE-43F7-B01B-AE9A83388BB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1109" y="2715340"/>
            <a:ext cx="7237376" cy="5623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51AEB4-F051-4A17-B28F-4C9D87E0570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712400" y="2798446"/>
            <a:ext cx="7256180" cy="56232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DBA236-B7CD-4A31-A7D3-464FE66FBC8A}"/>
              </a:ext>
            </a:extLst>
          </p:cNvPr>
          <p:cNvSpPr txBox="1"/>
          <p:nvPr/>
        </p:nvSpPr>
        <p:spPr>
          <a:xfrm>
            <a:off x="1" y="9567404"/>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
        <p:nvSpPr>
          <p:cNvPr id="10" name="TextBox 9">
            <a:extLst>
              <a:ext uri="{FF2B5EF4-FFF2-40B4-BE49-F238E27FC236}">
                <a16:creationId xmlns:a16="http://schemas.microsoft.com/office/drawing/2014/main" id="{41141753-A3D7-4D11-962B-B207E1AE75BC}"/>
              </a:ext>
            </a:extLst>
          </p:cNvPr>
          <p:cNvSpPr txBox="1"/>
          <p:nvPr/>
        </p:nvSpPr>
        <p:spPr>
          <a:xfrm>
            <a:off x="2349596" y="8362305"/>
            <a:ext cx="318228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Comparative - Superlative</a:t>
            </a:r>
            <a:endParaRPr lang="en-US" sz="2000" dirty="0">
              <a:solidFill>
                <a:schemeClr val="bg1"/>
              </a:solidFill>
            </a:endParaRPr>
          </a:p>
        </p:txBody>
      </p:sp>
      <p:sp>
        <p:nvSpPr>
          <p:cNvPr id="11" name="TextBox 10">
            <a:extLst>
              <a:ext uri="{FF2B5EF4-FFF2-40B4-BE49-F238E27FC236}">
                <a16:creationId xmlns:a16="http://schemas.microsoft.com/office/drawing/2014/main" id="{92297807-4A01-4AB6-98C5-134935718E9A}"/>
              </a:ext>
            </a:extLst>
          </p:cNvPr>
          <p:cNvSpPr txBox="1"/>
          <p:nvPr/>
        </p:nvSpPr>
        <p:spPr>
          <a:xfrm>
            <a:off x="12805486" y="8461700"/>
            <a:ext cx="172136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dirty="0">
                <a:solidFill>
                  <a:schemeClr val="bg1"/>
                </a:solidFill>
              </a:rPr>
              <a:t>Man - Woman</a:t>
            </a:r>
            <a:endParaRPr lang="en-US" sz="2000" dirty="0">
              <a:solidFill>
                <a:schemeClr val="bg1"/>
              </a:solidFill>
            </a:endParaRPr>
          </a:p>
        </p:txBody>
      </p:sp>
    </p:spTree>
    <p:extLst>
      <p:ext uri="{BB962C8B-B14F-4D97-AF65-F5344CB8AC3E}">
        <p14:creationId xmlns:p14="http://schemas.microsoft.com/office/powerpoint/2010/main" val="26805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Glove</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Not a distant past</a:t>
            </a:r>
            <a:endParaRPr lang="en-US" dirty="0"/>
          </a:p>
        </p:txBody>
      </p:sp>
      <p:sp>
        <p:nvSpPr>
          <p:cNvPr id="8" name="TextBox 7">
            <a:extLst>
              <a:ext uri="{FF2B5EF4-FFF2-40B4-BE49-F238E27FC236}">
                <a16:creationId xmlns:a16="http://schemas.microsoft.com/office/drawing/2014/main" id="{26DBA236-B7CD-4A31-A7D3-464FE66FBC8A}"/>
              </a:ext>
            </a:extLst>
          </p:cNvPr>
          <p:cNvSpPr txBox="1"/>
          <p:nvPr/>
        </p:nvSpPr>
        <p:spPr>
          <a:xfrm>
            <a:off x="1612980" y="4705750"/>
            <a:ext cx="1578106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Pennington, J., </a:t>
            </a:r>
            <a:r>
              <a:rPr lang="en-US" sz="1833" dirty="0" err="1">
                <a:solidFill>
                  <a:srgbClr val="222222"/>
                </a:solidFill>
                <a:latin typeface="Arial" panose="020B0604020202020204" pitchFamily="34" charset="0"/>
              </a:rPr>
              <a:t>Socher</a:t>
            </a:r>
            <a:r>
              <a:rPr lang="en-US" sz="1833" dirty="0">
                <a:solidFill>
                  <a:srgbClr val="222222"/>
                </a:solidFill>
                <a:latin typeface="Arial" panose="020B0604020202020204" pitchFamily="34" charset="0"/>
              </a:rPr>
              <a:t>, R., &amp; Manning, C. D. (2014, October). Glove: Global vectors for word representation. In </a:t>
            </a:r>
            <a:r>
              <a:rPr lang="en-US" sz="1833" i="1" dirty="0">
                <a:solidFill>
                  <a:srgbClr val="222222"/>
                </a:solidFill>
                <a:latin typeface="Arial" panose="020B0604020202020204" pitchFamily="34" charset="0"/>
              </a:rPr>
              <a:t>Proceedings of the 2014 conference on empirical methods in natural language processing (EMNLP)</a:t>
            </a:r>
            <a:r>
              <a:rPr lang="en-US" sz="1833" dirty="0">
                <a:solidFill>
                  <a:srgbClr val="222222"/>
                </a:solidFill>
                <a:latin typeface="Arial" panose="020B0604020202020204" pitchFamily="34" charset="0"/>
              </a:rPr>
              <a:t> (pp. 1532-1543).</a:t>
            </a:r>
            <a:endParaRPr lang="en-US" sz="1833" dirty="0"/>
          </a:p>
        </p:txBody>
      </p:sp>
      <p:sp>
        <p:nvSpPr>
          <p:cNvPr id="3" name="Arrow: Down 2">
            <a:extLst>
              <a:ext uri="{FF2B5EF4-FFF2-40B4-BE49-F238E27FC236}">
                <a16:creationId xmlns:a16="http://schemas.microsoft.com/office/drawing/2014/main" id="{6B9E8870-C0E5-43FF-A117-EE3292030CB5}"/>
              </a:ext>
            </a:extLst>
          </p:cNvPr>
          <p:cNvSpPr/>
          <p:nvPr/>
        </p:nvSpPr>
        <p:spPr>
          <a:xfrm rot="19425238">
            <a:off x="6202016" y="3981204"/>
            <a:ext cx="403245" cy="67018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Using the embeddings</a:t>
            </a:r>
            <a:endParaRPr lang="en-US" dirty="0">
              <a:latin typeface="Trebuchet MS"/>
            </a:endParaRPr>
          </a:p>
        </p:txBody>
      </p:sp>
    </p:spTree>
    <p:extLst>
      <p:ext uri="{BB962C8B-B14F-4D97-AF65-F5344CB8AC3E}">
        <p14:creationId xmlns:p14="http://schemas.microsoft.com/office/powerpoint/2010/main" val="1308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Unsupervised feature representation + Machine Learning models</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Tree>
    <p:extLst>
      <p:ext uri="{BB962C8B-B14F-4D97-AF65-F5344CB8AC3E}">
        <p14:creationId xmlns:p14="http://schemas.microsoft.com/office/powerpoint/2010/main" val="19275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Approach to NLP</a:t>
            </a:r>
          </a:p>
        </p:txBody>
      </p:sp>
      <p:sp>
        <p:nvSpPr>
          <p:cNvPr id="10" name="Text Placeholder 9"/>
          <p:cNvSpPr>
            <a:spLocks noGrp="1"/>
          </p:cNvSpPr>
          <p:nvPr>
            <p:ph type="body" sz="quarter" idx="10"/>
          </p:nvPr>
        </p:nvSpPr>
        <p:spPr/>
        <p:txBody>
          <a:bodyPr/>
          <a:lstStyle/>
          <a:p>
            <a:r>
              <a:rPr lang="en-GB" dirty="0"/>
              <a:t>What ML model to choose</a:t>
            </a:r>
            <a:endParaRPr lang="en-US" dirty="0"/>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Algorithm</a:t>
            </a:r>
            <a:endParaRPr lang="en-US" dirty="0"/>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Text</a:t>
            </a:r>
            <a:endParaRPr lang="en-US" dirty="0">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Representation</a:t>
            </a:r>
            <a:endParaRPr lang="en-US" sz="1833" dirty="0"/>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Text Pre-processing</a:t>
            </a:r>
            <a:endParaRPr lang="en-US" sz="1833" dirty="0"/>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Reweighting</a:t>
            </a:r>
            <a:endParaRPr lang="en-US" sz="1833" dirty="0"/>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Dimensionality Reduction</a:t>
            </a:r>
            <a:endParaRPr lang="en-US" sz="1833" dirty="0"/>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dirty="0"/>
              <a:t>Vector Comparison</a:t>
            </a:r>
            <a:endParaRPr lang="en-US" sz="1833" dirty="0"/>
          </a:p>
        </p:txBody>
      </p:sp>
      <p:sp>
        <p:nvSpPr>
          <p:cNvPr id="21" name="TextBox 20">
            <a:extLst>
              <a:ext uri="{FF2B5EF4-FFF2-40B4-BE49-F238E27FC236}">
                <a16:creationId xmlns:a16="http://schemas.microsoft.com/office/drawing/2014/main" id="{5F393023-8D60-401A-88C8-32FC3D316C52}"/>
              </a:ext>
            </a:extLst>
          </p:cNvPr>
          <p:cNvSpPr txBox="1"/>
          <p:nvPr/>
        </p:nvSpPr>
        <p:spPr>
          <a:xfrm>
            <a:off x="1281584" y="3572835"/>
            <a:ext cx="34279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Problem formulations</a:t>
            </a:r>
            <a:endParaRPr lang="en-US" dirty="0">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F89B424-1C3A-4970-896F-37874C8809F8}"/>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378BF69-5950-4235-AD73-E1B6A1317912}"/>
              </a:ext>
            </a:extLst>
          </p:cNvPr>
          <p:cNvSpPr txBox="1"/>
          <p:nvPr/>
        </p:nvSpPr>
        <p:spPr>
          <a:xfrm>
            <a:off x="5512196" y="8962810"/>
            <a:ext cx="34099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word representations</a:t>
            </a:r>
            <a:endParaRPr lang="en-US" dirty="0">
              <a:solidFill>
                <a:schemeClr val="bg1"/>
              </a:solidFill>
            </a:endParaRPr>
          </a:p>
        </p:txBody>
      </p:sp>
      <p:sp>
        <p:nvSpPr>
          <p:cNvPr id="42" name="Rectangle 41">
            <a:extLst>
              <a:ext uri="{FF2B5EF4-FFF2-40B4-BE49-F238E27FC236}">
                <a16:creationId xmlns:a16="http://schemas.microsoft.com/office/drawing/2014/main" id="{CBD92109-05E5-4186-BD11-F480065B59F4}"/>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163CDF9-BF33-4BEA-896E-EEEE66351191}"/>
              </a:ext>
            </a:extLst>
          </p:cNvPr>
          <p:cNvSpPr txBox="1"/>
          <p:nvPr/>
        </p:nvSpPr>
        <p:spPr>
          <a:xfrm>
            <a:off x="14251443" y="8670418"/>
            <a:ext cx="1358064"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dirty="0">
                <a:solidFill>
                  <a:schemeClr val="bg1"/>
                </a:solidFill>
              </a:rPr>
              <a:t>Subset of </a:t>
            </a:r>
          </a:p>
          <a:p>
            <a:pPr algn="ctr">
              <a:lnSpc>
                <a:spcPct val="90000"/>
              </a:lnSpc>
            </a:pPr>
            <a:r>
              <a:rPr lang="en-GB" dirty="0">
                <a:solidFill>
                  <a:schemeClr val="bg1"/>
                </a:solidFill>
              </a:rPr>
              <a:t>approaches</a:t>
            </a:r>
            <a:endParaRPr lang="en-US" dirty="0">
              <a:solidFill>
                <a:schemeClr val="bg1"/>
              </a:solidFill>
            </a:endParaRPr>
          </a:p>
        </p:txBody>
      </p:sp>
      <p:sp>
        <p:nvSpPr>
          <p:cNvPr id="3" name="TextBox 2">
            <a:extLst>
              <a:ext uri="{FF2B5EF4-FFF2-40B4-BE49-F238E27FC236}">
                <a16:creationId xmlns:a16="http://schemas.microsoft.com/office/drawing/2014/main" id="{838BA0FA-4DCE-4964-B31D-08B00725570D}"/>
              </a:ext>
            </a:extLst>
          </p:cNvPr>
          <p:cNvSpPr txBox="1"/>
          <p:nvPr/>
        </p:nvSpPr>
        <p:spPr>
          <a:xfrm>
            <a:off x="14641759" y="3505368"/>
            <a:ext cx="448681"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7200" dirty="0">
                <a:solidFill>
                  <a:schemeClr val="bg1"/>
                </a:solidFill>
                <a:latin typeface="Trebuchet MS" panose="020B0603020202020204" pitchFamily="34" charset="0"/>
              </a:rPr>
              <a:t>?</a:t>
            </a:r>
            <a:endParaRPr lang="en-US" sz="7200" dirty="0" err="1">
              <a:solidFill>
                <a:schemeClr val="bg1"/>
              </a:solidFill>
              <a:latin typeface="Trebuchet MS" panose="020B0603020202020204" pitchFamily="34" charset="0"/>
            </a:endParaRPr>
          </a:p>
        </p:txBody>
      </p:sp>
    </p:spTree>
    <p:extLst>
      <p:ext uri="{BB962C8B-B14F-4D97-AF65-F5344CB8AC3E}">
        <p14:creationId xmlns:p14="http://schemas.microsoft.com/office/powerpoint/2010/main" val="182627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Classical approaches</a:t>
            </a:r>
            <a:endParaRPr lang="en-US" dirty="0">
              <a:latin typeface="Trebuchet MS"/>
            </a:endParaRPr>
          </a:p>
        </p:txBody>
      </p:sp>
    </p:spTree>
    <p:extLst>
      <p:ext uri="{BB962C8B-B14F-4D97-AF65-F5344CB8AC3E}">
        <p14:creationId xmlns:p14="http://schemas.microsoft.com/office/powerpoint/2010/main" val="35066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Classical Approaches</a:t>
            </a:r>
          </a:p>
        </p:txBody>
      </p:sp>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Very broad selection of tools</a:t>
            </a:r>
            <a:endParaRPr lang="en-US" dirty="0"/>
          </a:p>
        </p:txBody>
      </p:sp>
      <p:pic>
        <p:nvPicPr>
          <p:cNvPr id="3074" name="Picture 2" descr="Choosing the right estimator — scikit-learn 0.23.2 documentation">
            <a:extLst>
              <a:ext uri="{FF2B5EF4-FFF2-40B4-BE49-F238E27FC236}">
                <a16:creationId xmlns:a16="http://schemas.microsoft.com/office/drawing/2014/main" id="{71C2982B-867D-4837-8B9B-12822B52134E}"/>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172469" y="3368147"/>
            <a:ext cx="9943063" cy="619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What about Feature Engineering?</a:t>
            </a:r>
            <a:endParaRPr lang="en-US" dirty="0">
              <a:latin typeface="Trebuchet MS"/>
            </a:endParaRPr>
          </a:p>
        </p:txBody>
      </p:sp>
    </p:spTree>
    <p:extLst>
      <p:ext uri="{BB962C8B-B14F-4D97-AF65-F5344CB8AC3E}">
        <p14:creationId xmlns:p14="http://schemas.microsoft.com/office/powerpoint/2010/main" val="34953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36"/>
        <p:cNvGrpSpPr/>
        <p:nvPr/>
      </p:nvGrpSpPr>
      <p:grpSpPr>
        <a:xfrm>
          <a:off x="0" y="0"/>
          <a:ext cx="0" cy="0"/>
          <a:chOff x="0" y="0"/>
          <a:chExt cx="0" cy="0"/>
        </a:xfrm>
      </p:grpSpPr>
      <p:sp>
        <p:nvSpPr>
          <p:cNvPr id="437" name="Google Shape;437;p7"/>
          <p:cNvSpPr/>
          <p:nvPr/>
        </p:nvSpPr>
        <p:spPr>
          <a:xfrm>
            <a:off x="7818120" y="3920936"/>
            <a:ext cx="2651760" cy="2286000"/>
          </a:xfrm>
          <a:prstGeom prst="hexagon">
            <a:avLst>
              <a:gd name="adj" fmla="val 25000"/>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Arial"/>
                <a:ea typeface="Arial"/>
                <a:cs typeface="Arial"/>
                <a:sym typeface="Arial"/>
              </a:rPr>
              <a:t>Natural Language Processing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7"/>
          <p:cNvSpPr/>
          <p:nvPr/>
        </p:nvSpPr>
        <p:spPr>
          <a:xfrm>
            <a:off x="7818120" y="154107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General Q&amp;A</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7"/>
          <p:cNvSpPr/>
          <p:nvPr/>
        </p:nvSpPr>
        <p:spPr>
          <a:xfrm>
            <a:off x="7818120" y="6300798"/>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Translation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7"/>
          <p:cNvSpPr/>
          <p:nvPr/>
        </p:nvSpPr>
        <p:spPr>
          <a:xfrm>
            <a:off x="9980987" y="2720410"/>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Summary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7"/>
          <p:cNvSpPr/>
          <p:nvPr/>
        </p:nvSpPr>
        <p:spPr>
          <a:xfrm>
            <a:off x="9980987" y="510027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Automatic Dialogue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7"/>
          <p:cNvSpPr/>
          <p:nvPr/>
        </p:nvSpPr>
        <p:spPr>
          <a:xfrm>
            <a:off x="5655254" y="2720410"/>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Intent Detection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7"/>
          <p:cNvSpPr/>
          <p:nvPr/>
        </p:nvSpPr>
        <p:spPr>
          <a:xfrm>
            <a:off x="5655254" y="510027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 Completion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4" name="Google Shape;444;p7"/>
          <p:cNvSpPr/>
          <p:nvPr/>
        </p:nvSpPr>
        <p:spPr>
          <a:xfrm>
            <a:off x="12143853" y="3920936"/>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Word Sense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5" name="Google Shape;445;p7"/>
          <p:cNvSpPr/>
          <p:nvPr/>
        </p:nvSpPr>
        <p:spPr>
          <a:xfrm>
            <a:off x="9980986" y="748013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Code Generation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7"/>
          <p:cNvSpPr/>
          <p:nvPr/>
        </p:nvSpPr>
        <p:spPr>
          <a:xfrm>
            <a:off x="3492387" y="3899746"/>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Common Sense Reasoning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7"/>
          <p:cNvSpPr/>
          <p:nvPr/>
        </p:nvSpPr>
        <p:spPr>
          <a:xfrm>
            <a:off x="9980986" y="304212"/>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Automatic Writing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7"/>
          <p:cNvSpPr txBox="1"/>
          <p:nvPr/>
        </p:nvSpPr>
        <p:spPr>
          <a:xfrm>
            <a:off x="14795613" y="9286003"/>
            <a:ext cx="3087705" cy="48013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Trebuchet MS"/>
                <a:ea typeface="Trebuchet MS"/>
                <a:cs typeface="Trebuchet MS"/>
                <a:sym typeface="Trebuchet MS"/>
              </a:rPr>
              <a:t>And many more….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7"/>
          <p:cNvSpPr txBox="1"/>
          <p:nvPr/>
        </p:nvSpPr>
        <p:spPr>
          <a:xfrm>
            <a:off x="830580" y="868681"/>
            <a:ext cx="4728391" cy="98488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800" b="0" i="0" u="none" strike="noStrike" kern="0" cap="none" spc="0" normalizeH="0" baseline="0" noProof="0">
                <a:ln>
                  <a:noFill/>
                </a:ln>
                <a:solidFill>
                  <a:srgbClr val="FFFFFF"/>
                </a:solidFill>
                <a:effectLst/>
                <a:uLnTx/>
                <a:uFillTx/>
                <a:latin typeface="Trebuchet MS"/>
                <a:ea typeface="Trebuchet MS"/>
                <a:cs typeface="Trebuchet MS"/>
                <a:sym typeface="Trebuchet MS"/>
              </a:rPr>
              <a:t>NLP TASKS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0" name="Google Shape;450;p7"/>
          <p:cNvSpPr/>
          <p:nvPr/>
        </p:nvSpPr>
        <p:spPr>
          <a:xfrm>
            <a:off x="5655254" y="7480134"/>
            <a:ext cx="2651760" cy="2286000"/>
          </a:xfrm>
          <a:prstGeom prst="hexagon">
            <a:avLst>
              <a:gd name="adj" fmla="val 25000"/>
              <a:gd name="vf" fmla="val 115470"/>
            </a:avLst>
          </a:prstGeom>
          <a:solidFill>
            <a:srgbClr val="CCFF9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0000"/>
                </a:solidFill>
                <a:effectLst/>
                <a:uLnTx/>
                <a:uFillTx/>
                <a:latin typeface="Arial"/>
                <a:ea typeface="Arial"/>
                <a:cs typeface="Arial"/>
                <a:sym typeface="Arial"/>
              </a:rPr>
              <a:t>Sentiment Analysis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250"/>
                                        <p:tgtEl>
                                          <p:spTgt spid="4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250"/>
                                        <p:tgtEl>
                                          <p:spTgt spid="4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0"/>
                                        </p:tgtEl>
                                        <p:attrNameLst>
                                          <p:attrName>style.visibility</p:attrName>
                                        </p:attrNameLst>
                                      </p:cBhvr>
                                      <p:to>
                                        <p:strVal val="visible"/>
                                      </p:to>
                                    </p:set>
                                    <p:animEffect transition="in" filter="fade">
                                      <p:cBhvr>
                                        <p:cTn id="15" dur="250"/>
                                        <p:tgtEl>
                                          <p:spTgt spid="4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1"/>
                                        </p:tgtEl>
                                        <p:attrNameLst>
                                          <p:attrName>style.visibility</p:attrName>
                                        </p:attrNameLst>
                                      </p:cBhvr>
                                      <p:to>
                                        <p:strVal val="visible"/>
                                      </p:to>
                                    </p:set>
                                    <p:animEffect transition="in" filter="fade">
                                      <p:cBhvr>
                                        <p:cTn id="19" dur="250"/>
                                        <p:tgtEl>
                                          <p:spTgt spid="44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42"/>
                                        </p:tgtEl>
                                        <p:attrNameLst>
                                          <p:attrName>style.visibility</p:attrName>
                                        </p:attrNameLst>
                                      </p:cBhvr>
                                      <p:to>
                                        <p:strVal val="visible"/>
                                      </p:to>
                                    </p:set>
                                    <p:animEffect transition="in" filter="fade">
                                      <p:cBhvr>
                                        <p:cTn id="23" dur="250"/>
                                        <p:tgtEl>
                                          <p:spTgt spid="44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p:cTn id="27" dur="250"/>
                                        <p:tgtEl>
                                          <p:spTgt spid="44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Effect transition="in" filter="fade">
                                      <p:cBhvr>
                                        <p:cTn id="31" dur="250"/>
                                        <p:tgtEl>
                                          <p:spTgt spid="44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445"/>
                                        </p:tgtEl>
                                        <p:attrNameLst>
                                          <p:attrName>style.visibility</p:attrName>
                                        </p:attrNameLst>
                                      </p:cBhvr>
                                      <p:to>
                                        <p:strVal val="visible"/>
                                      </p:to>
                                    </p:set>
                                    <p:animEffect transition="in" filter="fade">
                                      <p:cBhvr>
                                        <p:cTn id="35" dur="250"/>
                                        <p:tgtEl>
                                          <p:spTgt spid="445"/>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46"/>
                                        </p:tgtEl>
                                        <p:attrNameLst>
                                          <p:attrName>style.visibility</p:attrName>
                                        </p:attrNameLst>
                                      </p:cBhvr>
                                      <p:to>
                                        <p:strVal val="visible"/>
                                      </p:to>
                                    </p:set>
                                    <p:animEffect transition="in" filter="fade">
                                      <p:cBhvr>
                                        <p:cTn id="39" dur="250"/>
                                        <p:tgtEl>
                                          <p:spTgt spid="44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fade">
                                      <p:cBhvr>
                                        <p:cTn id="43" dur="250"/>
                                        <p:tgtEl>
                                          <p:spTgt spid="44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450"/>
                                        </p:tgtEl>
                                        <p:attrNameLst>
                                          <p:attrName>style.visibility</p:attrName>
                                        </p:attrNameLst>
                                      </p:cBhvr>
                                      <p:to>
                                        <p:strVal val="visible"/>
                                      </p:to>
                                    </p:set>
                                    <p:animEffect transition="in" filter="fade">
                                      <p:cBhvr>
                                        <p:cTn id="47" dur="250"/>
                                        <p:tgtEl>
                                          <p:spTgt spid="45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448"/>
                                        </p:tgtEl>
                                        <p:attrNameLst>
                                          <p:attrName>style.visibility</p:attrName>
                                        </p:attrNameLst>
                                      </p:cBhvr>
                                      <p:to>
                                        <p:strVal val="visible"/>
                                      </p:to>
                                    </p:set>
                                    <p:animEffect transition="in" filter="fade">
                                      <p:cBhvr>
                                        <p:cTn id="51"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Deep Representation Learning</a:t>
            </a:r>
            <a:endParaRPr lang="en-US" dirty="0">
              <a:latin typeface="Trebuchet MS"/>
            </a:endParaRPr>
          </a:p>
        </p:txBody>
      </p:sp>
    </p:spTree>
    <p:extLst>
      <p:ext uri="{BB962C8B-B14F-4D97-AF65-F5344CB8AC3E}">
        <p14:creationId xmlns:p14="http://schemas.microsoft.com/office/powerpoint/2010/main" val="52316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0D66-326A-478A-A63B-6E95619D0753}"/>
              </a:ext>
            </a:extLst>
          </p:cNvPr>
          <p:cNvSpPr>
            <a:spLocks noGrp="1"/>
          </p:cNvSpPr>
          <p:nvPr>
            <p:ph type="title"/>
          </p:nvPr>
        </p:nvSpPr>
        <p:spPr/>
        <p:txBody>
          <a:bodyPr/>
          <a:lstStyle/>
          <a:p>
            <a:r>
              <a:rPr lang="en-US" dirty="0"/>
              <a:t>Deep Representation Learning</a:t>
            </a:r>
          </a:p>
        </p:txBody>
      </p:sp>
      <p:pic>
        <p:nvPicPr>
          <p:cNvPr id="5" name="Content Placeholder 4">
            <a:extLst>
              <a:ext uri="{FF2B5EF4-FFF2-40B4-BE49-F238E27FC236}">
                <a16:creationId xmlns:a16="http://schemas.microsoft.com/office/drawing/2014/main" id="{75F7CD70-2775-4095-9B48-77498940F722}"/>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
        <p:nvSpPr>
          <p:cNvPr id="4" name="Text Placeholder 3">
            <a:extLst>
              <a:ext uri="{FF2B5EF4-FFF2-40B4-BE49-F238E27FC236}">
                <a16:creationId xmlns:a16="http://schemas.microsoft.com/office/drawing/2014/main" id="{57661BA6-82F0-4A17-9089-853471B68CDC}"/>
              </a:ext>
            </a:extLst>
          </p:cNvPr>
          <p:cNvSpPr>
            <a:spLocks noGrp="1"/>
          </p:cNvSpPr>
          <p:nvPr>
            <p:ph type="body" sz="quarter" idx="10"/>
          </p:nvPr>
        </p:nvSpPr>
        <p:spPr/>
        <p:txBody>
          <a:bodyPr/>
          <a:lstStyle/>
          <a:p>
            <a:r>
              <a:rPr lang="en-GB" dirty="0"/>
              <a:t>Beyond distributional hypothesis</a:t>
            </a:r>
            <a:endParaRPr lang="en-US" dirty="0"/>
          </a:p>
        </p:txBody>
      </p:sp>
    </p:spTree>
    <p:extLst>
      <p:ext uri="{BB962C8B-B14F-4D97-AF65-F5344CB8AC3E}">
        <p14:creationId xmlns:p14="http://schemas.microsoft.com/office/powerpoint/2010/main" val="35727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solidFill>
                  <a:schemeClr val="accent2">
                    <a:lumMod val="40000"/>
                    <a:lumOff val="60000"/>
                  </a:schemeClr>
                </a:solidFill>
              </a:rPr>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386434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Recurrent Neural Networks</a:t>
            </a:r>
          </a:p>
        </p:txBody>
      </p:sp>
      <p:grpSp>
        <p:nvGrpSpPr>
          <p:cNvPr id="3" name="Group 2">
            <a:extLst>
              <a:ext uri="{FF2B5EF4-FFF2-40B4-BE49-F238E27FC236}">
                <a16:creationId xmlns:a16="http://schemas.microsoft.com/office/drawing/2014/main" id="{6DABF42A-7260-45CD-859D-E3905856BE47}"/>
              </a:ext>
            </a:extLst>
          </p:cNvPr>
          <p:cNvGrpSpPr/>
          <p:nvPr/>
        </p:nvGrpSpPr>
        <p:grpSpPr>
          <a:xfrm>
            <a:off x="4840861" y="4123728"/>
            <a:ext cx="8606280" cy="4615876"/>
            <a:chOff x="2939693" y="2604092"/>
            <a:chExt cx="5163768" cy="2769526"/>
          </a:xfrm>
        </p:grpSpPr>
        <p:sp>
          <p:nvSpPr>
            <p:cNvPr id="12" name="Oval 11">
              <a:extLst>
                <a:ext uri="{FF2B5EF4-FFF2-40B4-BE49-F238E27FC236}">
                  <a16:creationId xmlns:a16="http://schemas.microsoft.com/office/drawing/2014/main" id="{0FEE55DE-72DB-4CE1-8E36-F7F9EBD6D5F6}"/>
                </a:ext>
              </a:extLst>
            </p:cNvPr>
            <p:cNvSpPr/>
            <p:nvPr/>
          </p:nvSpPr>
          <p:spPr>
            <a:xfrm>
              <a:off x="2939693"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14" name="Straight Arrow Connector 13">
              <a:extLst>
                <a:ext uri="{FF2B5EF4-FFF2-40B4-BE49-F238E27FC236}">
                  <a16:creationId xmlns:a16="http://schemas.microsoft.com/office/drawing/2014/main" id="{253F5E3E-A68F-457E-A7A0-44913ED7DD3C}"/>
                </a:ext>
              </a:extLst>
            </p:cNvPr>
            <p:cNvCxnSpPr>
              <a:endCxn id="12" idx="4"/>
            </p:cNvCxnSpPr>
            <p:nvPr/>
          </p:nvCxnSpPr>
          <p:spPr>
            <a:xfrm flipV="1">
              <a:off x="3107723"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4EFEB-B306-432F-A352-340474EE59D2}"/>
                </a:ext>
              </a:extLst>
            </p:cNvPr>
            <p:cNvCxnSpPr>
              <a:cxnSpLocks/>
              <a:stCxn id="12" idx="0"/>
            </p:cNvCxnSpPr>
            <p:nvPr/>
          </p:nvCxnSpPr>
          <p:spPr>
            <a:xfrm flipV="1">
              <a:off x="3107724"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439DDD4D-19FC-4EE2-8C30-D6B4C5FFA3B4}"/>
                </a:ext>
              </a:extLst>
            </p:cNvPr>
            <p:cNvCxnSpPr>
              <a:cxnSpLocks/>
              <a:stCxn id="12" idx="7"/>
              <a:endCxn id="12" idx="5"/>
            </p:cNvCxnSpPr>
            <p:nvPr/>
          </p:nvCxnSpPr>
          <p:spPr>
            <a:xfrm rot="16200000" flipH="1">
              <a:off x="3102197" y="3643948"/>
              <a:ext cx="248684" cy="12700"/>
            </a:xfrm>
            <a:prstGeom prst="curvedConnector5">
              <a:avLst>
                <a:gd name="adj1" fmla="val -56445"/>
                <a:gd name="adj2" fmla="val 3111260"/>
                <a:gd name="adj3" fmla="val 149994"/>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1E8EDF-FADB-4C45-84EF-FA190D168D9D}"/>
                </a:ext>
              </a:extLst>
            </p:cNvPr>
            <p:cNvCxnSpPr>
              <a:cxnSpLocks/>
            </p:cNvCxnSpPr>
            <p:nvPr/>
          </p:nvCxnSpPr>
          <p:spPr>
            <a:xfrm>
              <a:off x="3845661" y="3629346"/>
              <a:ext cx="426759" cy="0"/>
            </a:xfrm>
            <a:prstGeom prst="straightConnector1">
              <a:avLst/>
            </a:prstGeom>
            <a:ln w="31750">
              <a:tailEnd type="triangle"/>
            </a:ln>
          </p:spPr>
          <p:style>
            <a:lnRef idx="1">
              <a:schemeClr val="accent5"/>
            </a:lnRef>
            <a:fillRef idx="0">
              <a:schemeClr val="accent5"/>
            </a:fillRef>
            <a:effectRef idx="0">
              <a:schemeClr val="accent5"/>
            </a:effectRef>
            <a:fontRef idx="minor">
              <a:schemeClr val="tx1"/>
            </a:fontRef>
          </p:style>
        </p:cxnSp>
        <p:sp>
          <p:nvSpPr>
            <p:cNvPr id="35" name="Oval 34">
              <a:extLst>
                <a:ext uri="{FF2B5EF4-FFF2-40B4-BE49-F238E27FC236}">
                  <a16:creationId xmlns:a16="http://schemas.microsoft.com/office/drawing/2014/main" id="{245E0D75-3E06-4E34-9E47-958F78C33938}"/>
                </a:ext>
              </a:extLst>
            </p:cNvPr>
            <p:cNvSpPr/>
            <p:nvPr/>
          </p:nvSpPr>
          <p:spPr>
            <a:xfrm>
              <a:off x="4586065" y="3468102"/>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36" name="Straight Arrow Connector 35">
              <a:extLst>
                <a:ext uri="{FF2B5EF4-FFF2-40B4-BE49-F238E27FC236}">
                  <a16:creationId xmlns:a16="http://schemas.microsoft.com/office/drawing/2014/main" id="{B2DA737B-EFAA-42B9-98C0-92735C1AEBEE}"/>
                </a:ext>
              </a:extLst>
            </p:cNvPr>
            <p:cNvCxnSpPr>
              <a:endCxn id="35" idx="4"/>
            </p:cNvCxnSpPr>
            <p:nvPr/>
          </p:nvCxnSpPr>
          <p:spPr>
            <a:xfrm flipV="1">
              <a:off x="4754095" y="3819794"/>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1183DCA-70EC-4189-90D0-29294E91A719}"/>
                </a:ext>
              </a:extLst>
            </p:cNvPr>
            <p:cNvCxnSpPr>
              <a:cxnSpLocks/>
              <a:stCxn id="35" idx="0"/>
            </p:cNvCxnSpPr>
            <p:nvPr/>
          </p:nvCxnSpPr>
          <p:spPr>
            <a:xfrm flipV="1">
              <a:off x="4754096" y="3002058"/>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6C5878-22BE-4394-B0A6-807A615A03A9}"/>
                </a:ext>
              </a:extLst>
            </p:cNvPr>
            <p:cNvCxnSpPr>
              <a:cxnSpLocks/>
              <a:stCxn id="35" idx="7"/>
              <a:endCxn id="45" idx="3"/>
            </p:cNvCxnSpPr>
            <p:nvPr/>
          </p:nvCxnSpPr>
          <p:spPr>
            <a:xfrm rot="16200000" flipH="1">
              <a:off x="5086088" y="3306428"/>
              <a:ext cx="243635" cy="669991"/>
            </a:xfrm>
            <a:prstGeom prst="curvedConnector5">
              <a:avLst>
                <a:gd name="adj1" fmla="val -93829"/>
                <a:gd name="adj2" fmla="val 50000"/>
                <a:gd name="adj3" fmla="val 19382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41421A3-CFF8-471A-AF89-38E9C5ADD73C}"/>
                </a:ext>
              </a:extLst>
            </p:cNvPr>
            <p:cNvSpPr txBox="1"/>
            <p:nvPr/>
          </p:nvSpPr>
          <p:spPr>
            <a:xfrm>
              <a:off x="4586065" y="4208554"/>
              <a:ext cx="405111"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42" name="TextBox 41">
              <a:extLst>
                <a:ext uri="{FF2B5EF4-FFF2-40B4-BE49-F238E27FC236}">
                  <a16:creationId xmlns:a16="http://schemas.microsoft.com/office/drawing/2014/main" id="{000B4949-C37C-46D9-8DA2-0800AEC7C267}"/>
                </a:ext>
              </a:extLst>
            </p:cNvPr>
            <p:cNvSpPr txBox="1"/>
            <p:nvPr/>
          </p:nvSpPr>
          <p:spPr>
            <a:xfrm>
              <a:off x="2956890" y="4208554"/>
              <a:ext cx="226216" cy="332399"/>
            </a:xfrm>
            <a:prstGeom prst="rect">
              <a:avLst/>
            </a:prstGeom>
            <a:noFill/>
          </p:spPr>
          <p:txBody>
            <a:bodyPr wrap="none" rtlCol="0">
              <a:spAutoFit/>
            </a:bodyPr>
            <a:lstStyle/>
            <a:p>
              <a:pPr defTabSz="762015">
                <a:defRPr/>
              </a:pPr>
              <a:r>
                <a:rPr lang="en-US" sz="3000" dirty="0">
                  <a:solidFill>
                    <a:srgbClr val="000000"/>
                  </a:solidFill>
                </a:rPr>
                <a:t>x</a:t>
              </a:r>
            </a:p>
          </p:txBody>
        </p:sp>
        <p:sp>
          <p:nvSpPr>
            <p:cNvPr id="43" name="TextBox 42">
              <a:extLst>
                <a:ext uri="{FF2B5EF4-FFF2-40B4-BE49-F238E27FC236}">
                  <a16:creationId xmlns:a16="http://schemas.microsoft.com/office/drawing/2014/main" id="{E7BCD822-C230-4E2D-965F-96840CD67424}"/>
                </a:ext>
              </a:extLst>
            </p:cNvPr>
            <p:cNvSpPr txBox="1"/>
            <p:nvPr/>
          </p:nvSpPr>
          <p:spPr>
            <a:xfrm>
              <a:off x="2970862" y="2630113"/>
              <a:ext cx="226216" cy="332399"/>
            </a:xfrm>
            <a:prstGeom prst="rect">
              <a:avLst/>
            </a:prstGeom>
            <a:noFill/>
          </p:spPr>
          <p:txBody>
            <a:bodyPr wrap="none" rtlCol="0">
              <a:spAutoFit/>
            </a:bodyPr>
            <a:lstStyle/>
            <a:p>
              <a:pPr defTabSz="762015">
                <a:defRPr/>
              </a:pPr>
              <a:r>
                <a:rPr lang="en-US" sz="3000" dirty="0">
                  <a:solidFill>
                    <a:srgbClr val="000000"/>
                  </a:solidFill>
                </a:rPr>
                <a:t>y</a:t>
              </a:r>
            </a:p>
          </p:txBody>
        </p:sp>
        <p:sp>
          <p:nvSpPr>
            <p:cNvPr id="44" name="TextBox 43">
              <a:extLst>
                <a:ext uri="{FF2B5EF4-FFF2-40B4-BE49-F238E27FC236}">
                  <a16:creationId xmlns:a16="http://schemas.microsoft.com/office/drawing/2014/main" id="{E6D475C6-0140-4327-867A-B943F305C45F}"/>
                </a:ext>
              </a:extLst>
            </p:cNvPr>
            <p:cNvSpPr txBox="1"/>
            <p:nvPr/>
          </p:nvSpPr>
          <p:spPr>
            <a:xfrm>
              <a:off x="4586065" y="2618694"/>
              <a:ext cx="405111"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45" name="Oval 44">
              <a:extLst>
                <a:ext uri="{FF2B5EF4-FFF2-40B4-BE49-F238E27FC236}">
                  <a16:creationId xmlns:a16="http://schemas.microsoft.com/office/drawing/2014/main" id="{58270941-6658-416F-ADEF-3241943EC085}"/>
                </a:ext>
              </a:extLst>
            </p:cNvPr>
            <p:cNvSpPr/>
            <p:nvPr/>
          </p:nvSpPr>
          <p:spPr>
            <a:xfrm>
              <a:off x="5493687"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46" name="Straight Arrow Connector 45">
              <a:extLst>
                <a:ext uri="{FF2B5EF4-FFF2-40B4-BE49-F238E27FC236}">
                  <a16:creationId xmlns:a16="http://schemas.microsoft.com/office/drawing/2014/main" id="{C71CE46A-EC44-46B9-8B74-5AEA4CC39870}"/>
                </a:ext>
              </a:extLst>
            </p:cNvPr>
            <p:cNvCxnSpPr>
              <a:endCxn id="45" idx="4"/>
            </p:cNvCxnSpPr>
            <p:nvPr/>
          </p:nvCxnSpPr>
          <p:spPr>
            <a:xfrm flipV="1">
              <a:off x="5661717"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29BFE3-7157-4FF0-BD29-69E78A2632D3}"/>
                </a:ext>
              </a:extLst>
            </p:cNvPr>
            <p:cNvCxnSpPr>
              <a:cxnSpLocks/>
              <a:stCxn id="45" idx="0"/>
            </p:cNvCxnSpPr>
            <p:nvPr/>
          </p:nvCxnSpPr>
          <p:spPr>
            <a:xfrm flipV="1">
              <a:off x="5661718"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D5076C45-3D7C-45CF-ACE3-B638EE0C424E}"/>
                </a:ext>
              </a:extLst>
            </p:cNvPr>
            <p:cNvCxnSpPr>
              <a:cxnSpLocks/>
              <a:stCxn id="45" idx="7"/>
              <a:endCxn id="52" idx="3"/>
            </p:cNvCxnSpPr>
            <p:nvPr/>
          </p:nvCxnSpPr>
          <p:spPr>
            <a:xfrm rot="16200000" flipH="1">
              <a:off x="5992257" y="3302832"/>
              <a:ext cx="239131" cy="662581"/>
            </a:xfrm>
            <a:prstGeom prst="curvedConnector5">
              <a:avLst>
                <a:gd name="adj1" fmla="val -95596"/>
                <a:gd name="adj2" fmla="val 50000"/>
                <a:gd name="adj3" fmla="val 195596"/>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A4326-8AC1-49C6-808B-D0705D47D293}"/>
                </a:ext>
              </a:extLst>
            </p:cNvPr>
            <p:cNvSpPr txBox="1"/>
            <p:nvPr/>
          </p:nvSpPr>
          <p:spPr>
            <a:xfrm>
              <a:off x="5493687" y="4203505"/>
              <a:ext cx="268535" cy="332399"/>
            </a:xfrm>
            <a:prstGeom prst="rect">
              <a:avLst/>
            </a:prstGeom>
            <a:noFill/>
          </p:spPr>
          <p:txBody>
            <a:bodyPr wrap="none" rtlCol="0">
              <a:spAutoFit/>
            </a:bodyPr>
            <a:lstStyle/>
            <a:p>
              <a:pPr defTabSz="762015">
                <a:defRPr/>
              </a:pPr>
              <a:r>
                <a:rPr lang="en-US" sz="3000" dirty="0" err="1">
                  <a:solidFill>
                    <a:srgbClr val="000000"/>
                  </a:solidFill>
                </a:rPr>
                <a:t>x</a:t>
              </a:r>
              <a:r>
                <a:rPr lang="en-US" sz="3000" baseline="-25000" dirty="0" err="1">
                  <a:solidFill>
                    <a:srgbClr val="000000"/>
                  </a:solidFill>
                </a:rPr>
                <a:t>t</a:t>
              </a:r>
              <a:endParaRPr lang="en-US" sz="3000" dirty="0">
                <a:solidFill>
                  <a:srgbClr val="000000"/>
                </a:solidFill>
              </a:endParaRPr>
            </a:p>
          </p:txBody>
        </p:sp>
        <p:sp>
          <p:nvSpPr>
            <p:cNvPr id="50" name="TextBox 49">
              <a:extLst>
                <a:ext uri="{FF2B5EF4-FFF2-40B4-BE49-F238E27FC236}">
                  <a16:creationId xmlns:a16="http://schemas.microsoft.com/office/drawing/2014/main" id="{C463AC8B-DCAE-41E8-B54C-C722BC588906}"/>
                </a:ext>
              </a:extLst>
            </p:cNvPr>
            <p:cNvSpPr txBox="1"/>
            <p:nvPr/>
          </p:nvSpPr>
          <p:spPr>
            <a:xfrm>
              <a:off x="5493687" y="2613645"/>
              <a:ext cx="268535" cy="332399"/>
            </a:xfrm>
            <a:prstGeom prst="rect">
              <a:avLst/>
            </a:prstGeom>
            <a:noFill/>
          </p:spPr>
          <p:txBody>
            <a:bodyPr wrap="none" rtlCol="0">
              <a:spAutoFit/>
            </a:bodyPr>
            <a:lstStyle/>
            <a:p>
              <a:pPr defTabSz="762015">
                <a:defRPr/>
              </a:pPr>
              <a:r>
                <a:rPr lang="en-US" sz="3000" dirty="0" err="1">
                  <a:solidFill>
                    <a:srgbClr val="000000"/>
                  </a:solidFill>
                </a:rPr>
                <a:t>y</a:t>
              </a:r>
              <a:r>
                <a:rPr lang="en-US" sz="3000" baseline="-25000" dirty="0" err="1">
                  <a:solidFill>
                    <a:srgbClr val="000000"/>
                  </a:solidFill>
                </a:rPr>
                <a:t>t</a:t>
              </a:r>
              <a:endParaRPr lang="en-US" sz="3000" dirty="0">
                <a:solidFill>
                  <a:srgbClr val="000000"/>
                </a:solidFill>
              </a:endParaRPr>
            </a:p>
          </p:txBody>
        </p:sp>
        <p:sp>
          <p:nvSpPr>
            <p:cNvPr id="52" name="Oval 51">
              <a:extLst>
                <a:ext uri="{FF2B5EF4-FFF2-40B4-BE49-F238E27FC236}">
                  <a16:creationId xmlns:a16="http://schemas.microsoft.com/office/drawing/2014/main" id="{11A7C583-B03A-4488-B021-8866ACB1D7E2}"/>
                </a:ext>
              </a:extLst>
            </p:cNvPr>
            <p:cNvSpPr/>
            <p:nvPr/>
          </p:nvSpPr>
          <p:spPr>
            <a:xfrm>
              <a:off x="6393899" y="3453500"/>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53" name="Straight Arrow Connector 52">
              <a:extLst>
                <a:ext uri="{FF2B5EF4-FFF2-40B4-BE49-F238E27FC236}">
                  <a16:creationId xmlns:a16="http://schemas.microsoft.com/office/drawing/2014/main" id="{2E40D9E3-D568-4659-AF59-51A276EC33D8}"/>
                </a:ext>
              </a:extLst>
            </p:cNvPr>
            <p:cNvCxnSpPr>
              <a:endCxn id="52" idx="4"/>
            </p:cNvCxnSpPr>
            <p:nvPr/>
          </p:nvCxnSpPr>
          <p:spPr>
            <a:xfrm flipV="1">
              <a:off x="6561929" y="3805192"/>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868CA06-CF5C-4261-A7D7-8522546ED1E3}"/>
                </a:ext>
              </a:extLst>
            </p:cNvPr>
            <p:cNvCxnSpPr>
              <a:cxnSpLocks/>
              <a:stCxn id="52" idx="0"/>
            </p:cNvCxnSpPr>
            <p:nvPr/>
          </p:nvCxnSpPr>
          <p:spPr>
            <a:xfrm flipV="1">
              <a:off x="6561930" y="2987456"/>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816C090-E462-4C11-8590-3BA8214AB3B3}"/>
                </a:ext>
              </a:extLst>
            </p:cNvPr>
            <p:cNvCxnSpPr>
              <a:cxnSpLocks/>
              <a:stCxn id="52" idx="7"/>
              <a:endCxn id="59" idx="3"/>
            </p:cNvCxnSpPr>
            <p:nvPr/>
          </p:nvCxnSpPr>
          <p:spPr>
            <a:xfrm rot="16200000" flipH="1">
              <a:off x="6889905" y="3295843"/>
              <a:ext cx="258237" cy="676559"/>
            </a:xfrm>
            <a:prstGeom prst="curvedConnector5">
              <a:avLst>
                <a:gd name="adj1" fmla="val -88523"/>
                <a:gd name="adj2" fmla="val 50000"/>
                <a:gd name="adj3" fmla="val 18852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57C7C6F-FC79-4D09-BC12-09E1F64666EC}"/>
                </a:ext>
              </a:extLst>
            </p:cNvPr>
            <p:cNvSpPr txBox="1"/>
            <p:nvPr/>
          </p:nvSpPr>
          <p:spPr>
            <a:xfrm>
              <a:off x="6393899" y="4193952"/>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t+1</a:t>
              </a:r>
              <a:endParaRPr lang="en-US" sz="3000" dirty="0">
                <a:solidFill>
                  <a:srgbClr val="000000"/>
                </a:solidFill>
              </a:endParaRPr>
            </a:p>
          </p:txBody>
        </p:sp>
        <p:sp>
          <p:nvSpPr>
            <p:cNvPr id="57" name="TextBox 56">
              <a:extLst>
                <a:ext uri="{FF2B5EF4-FFF2-40B4-BE49-F238E27FC236}">
                  <a16:creationId xmlns:a16="http://schemas.microsoft.com/office/drawing/2014/main" id="{91378058-3675-4878-B444-50BD5EFB8473}"/>
                </a:ext>
              </a:extLst>
            </p:cNvPr>
            <p:cNvSpPr txBox="1"/>
            <p:nvPr/>
          </p:nvSpPr>
          <p:spPr>
            <a:xfrm>
              <a:off x="6393899" y="2604092"/>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t+1</a:t>
              </a:r>
              <a:endParaRPr lang="en-US" sz="3000" dirty="0">
                <a:solidFill>
                  <a:srgbClr val="000000"/>
                </a:solidFill>
              </a:endParaRPr>
            </a:p>
          </p:txBody>
        </p:sp>
        <p:sp>
          <p:nvSpPr>
            <p:cNvPr id="59" name="Oval 58">
              <a:extLst>
                <a:ext uri="{FF2B5EF4-FFF2-40B4-BE49-F238E27FC236}">
                  <a16:creationId xmlns:a16="http://schemas.microsoft.com/office/drawing/2014/main" id="{3FC0C93E-E8E6-420E-B93F-4F3A2325D9C3}"/>
                </a:ext>
              </a:extLst>
            </p:cNvPr>
            <p:cNvSpPr/>
            <p:nvPr/>
          </p:nvSpPr>
          <p:spPr>
            <a:xfrm>
              <a:off x="7308089" y="3463053"/>
              <a:ext cx="336061" cy="3516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00000"/>
                </a:solidFill>
                <a:latin typeface="Trebuchet MS"/>
              </a:endParaRPr>
            </a:p>
          </p:txBody>
        </p:sp>
        <p:cxnSp>
          <p:nvCxnSpPr>
            <p:cNvPr id="60" name="Straight Arrow Connector 59">
              <a:extLst>
                <a:ext uri="{FF2B5EF4-FFF2-40B4-BE49-F238E27FC236}">
                  <a16:creationId xmlns:a16="http://schemas.microsoft.com/office/drawing/2014/main" id="{30CE7304-8A0C-481C-8985-F197A64ACF8E}"/>
                </a:ext>
              </a:extLst>
            </p:cNvPr>
            <p:cNvCxnSpPr>
              <a:endCxn id="59" idx="4"/>
            </p:cNvCxnSpPr>
            <p:nvPr/>
          </p:nvCxnSpPr>
          <p:spPr>
            <a:xfrm flipV="1">
              <a:off x="7476119" y="3814745"/>
              <a:ext cx="1" cy="40640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584709B-D276-40B5-A82C-C82FFE48E024}"/>
                </a:ext>
              </a:extLst>
            </p:cNvPr>
            <p:cNvCxnSpPr>
              <a:cxnSpLocks/>
              <a:stCxn id="59" idx="0"/>
            </p:cNvCxnSpPr>
            <p:nvPr/>
          </p:nvCxnSpPr>
          <p:spPr>
            <a:xfrm flipV="1">
              <a:off x="7476120" y="2997009"/>
              <a:ext cx="0" cy="46604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1CC12171-9BD1-44C2-8DAE-9770A4BDE5D6}"/>
                </a:ext>
              </a:extLst>
            </p:cNvPr>
            <p:cNvCxnSpPr>
              <a:cxnSpLocks/>
              <a:stCxn id="59" idx="7"/>
            </p:cNvCxnSpPr>
            <p:nvPr/>
          </p:nvCxnSpPr>
          <p:spPr>
            <a:xfrm rot="16200000" flipH="1">
              <a:off x="7664085" y="3445406"/>
              <a:ext cx="370225" cy="508527"/>
            </a:xfrm>
            <a:prstGeom prst="curvedConnector4">
              <a:avLst>
                <a:gd name="adj1" fmla="val -61746"/>
                <a:gd name="adj2" fmla="val 54839"/>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89CA752-23F0-43A2-894F-0B83015541FA}"/>
                </a:ext>
              </a:extLst>
            </p:cNvPr>
            <p:cNvSpPr txBox="1"/>
            <p:nvPr/>
          </p:nvSpPr>
          <p:spPr>
            <a:xfrm>
              <a:off x="7308089" y="4203505"/>
              <a:ext cx="443583" cy="332399"/>
            </a:xfrm>
            <a:prstGeom prst="rect">
              <a:avLst/>
            </a:prstGeom>
            <a:noFill/>
          </p:spPr>
          <p:txBody>
            <a:bodyPr wrap="none" rtlCol="0">
              <a:spAutoFit/>
            </a:bodyPr>
            <a:lstStyle/>
            <a:p>
              <a:pPr defTabSz="762015">
                <a:defRPr/>
              </a:pPr>
              <a:r>
                <a:rPr lang="en-US" sz="3000" dirty="0">
                  <a:solidFill>
                    <a:srgbClr val="000000"/>
                  </a:solidFill>
                </a:rPr>
                <a:t>x</a:t>
              </a:r>
              <a:r>
                <a:rPr lang="en-US" sz="3000" baseline="-25000" dirty="0">
                  <a:solidFill>
                    <a:srgbClr val="000000"/>
                  </a:solidFill>
                </a:rPr>
                <a:t>t+2</a:t>
              </a:r>
              <a:endParaRPr lang="en-US" sz="3000" dirty="0">
                <a:solidFill>
                  <a:srgbClr val="000000"/>
                </a:solidFill>
              </a:endParaRPr>
            </a:p>
          </p:txBody>
        </p:sp>
        <p:sp>
          <p:nvSpPr>
            <p:cNvPr id="64" name="TextBox 63">
              <a:extLst>
                <a:ext uri="{FF2B5EF4-FFF2-40B4-BE49-F238E27FC236}">
                  <a16:creationId xmlns:a16="http://schemas.microsoft.com/office/drawing/2014/main" id="{BE9DC19A-587D-4088-B2F9-F85AC203175A}"/>
                </a:ext>
              </a:extLst>
            </p:cNvPr>
            <p:cNvSpPr txBox="1"/>
            <p:nvPr/>
          </p:nvSpPr>
          <p:spPr>
            <a:xfrm>
              <a:off x="7308089" y="2613645"/>
              <a:ext cx="443583" cy="332399"/>
            </a:xfrm>
            <a:prstGeom prst="rect">
              <a:avLst/>
            </a:prstGeom>
            <a:noFill/>
          </p:spPr>
          <p:txBody>
            <a:bodyPr wrap="none" rtlCol="0">
              <a:spAutoFit/>
            </a:bodyPr>
            <a:lstStyle/>
            <a:p>
              <a:pPr defTabSz="762015">
                <a:defRPr/>
              </a:pPr>
              <a:r>
                <a:rPr lang="en-US" sz="3000" dirty="0">
                  <a:solidFill>
                    <a:srgbClr val="000000"/>
                  </a:solidFill>
                </a:rPr>
                <a:t>y</a:t>
              </a:r>
              <a:r>
                <a:rPr lang="en-US" sz="3000" baseline="-25000" dirty="0">
                  <a:solidFill>
                    <a:srgbClr val="000000"/>
                  </a:solidFill>
                </a:rPr>
                <a:t>t+2</a:t>
              </a:r>
              <a:endParaRPr lang="en-US" sz="3000" dirty="0">
                <a:solidFill>
                  <a:srgbClr val="000000"/>
                </a:solidFill>
              </a:endParaRPr>
            </a:p>
          </p:txBody>
        </p:sp>
        <p:cxnSp>
          <p:nvCxnSpPr>
            <p:cNvPr id="67" name="Straight Arrow Connector 66">
              <a:extLst>
                <a:ext uri="{FF2B5EF4-FFF2-40B4-BE49-F238E27FC236}">
                  <a16:creationId xmlns:a16="http://schemas.microsoft.com/office/drawing/2014/main" id="{10DCF62F-BE27-42EF-A20E-BC95822B2C08}"/>
                </a:ext>
              </a:extLst>
            </p:cNvPr>
            <p:cNvCxnSpPr>
              <a:cxnSpLocks/>
            </p:cNvCxnSpPr>
            <p:nvPr/>
          </p:nvCxnSpPr>
          <p:spPr>
            <a:xfrm>
              <a:off x="4662718" y="5008967"/>
              <a:ext cx="2932216" cy="0"/>
            </a:xfrm>
            <a:prstGeom prst="straightConnector1">
              <a:avLst/>
            </a:prstGeom>
            <a:ln w="31750">
              <a:solidFill>
                <a:srgbClr val="002060"/>
              </a:solidFill>
              <a:tailEnd type="triangle"/>
            </a:ln>
          </p:spPr>
          <p:style>
            <a:lnRef idx="1">
              <a:schemeClr val="accent5"/>
            </a:lnRef>
            <a:fillRef idx="0">
              <a:schemeClr val="accent5"/>
            </a:fillRef>
            <a:effectRef idx="0">
              <a:schemeClr val="accent5"/>
            </a:effectRef>
            <a:fontRef idx="minor">
              <a:schemeClr val="tx1"/>
            </a:fontRef>
          </p:style>
        </p:cxnSp>
        <p:sp>
          <p:nvSpPr>
            <p:cNvPr id="69" name="TextBox 68">
              <a:extLst>
                <a:ext uri="{FF2B5EF4-FFF2-40B4-BE49-F238E27FC236}">
                  <a16:creationId xmlns:a16="http://schemas.microsoft.com/office/drawing/2014/main" id="{1D3C8074-6BC0-4AD4-A865-44055931FBF3}"/>
                </a:ext>
              </a:extLst>
            </p:cNvPr>
            <p:cNvSpPr txBox="1"/>
            <p:nvPr/>
          </p:nvSpPr>
          <p:spPr>
            <a:xfrm>
              <a:off x="5384872" y="5041219"/>
              <a:ext cx="1826423" cy="332399"/>
            </a:xfrm>
            <a:prstGeom prst="rect">
              <a:avLst/>
            </a:prstGeom>
            <a:noFill/>
          </p:spPr>
          <p:txBody>
            <a:bodyPr wrap="none" rtlCol="0">
              <a:spAutoFit/>
            </a:bodyPr>
            <a:lstStyle/>
            <a:p>
              <a:pPr defTabSz="762015">
                <a:defRPr/>
              </a:pPr>
              <a:r>
                <a:rPr lang="en-US" sz="3000" dirty="0">
                  <a:solidFill>
                    <a:srgbClr val="000000"/>
                  </a:solidFill>
                </a:rPr>
                <a:t>Unrolling in Time</a:t>
              </a:r>
            </a:p>
          </p:txBody>
        </p:sp>
        <p:sp>
          <p:nvSpPr>
            <p:cNvPr id="70" name="TextBox 69">
              <a:extLst>
                <a:ext uri="{FF2B5EF4-FFF2-40B4-BE49-F238E27FC236}">
                  <a16:creationId xmlns:a16="http://schemas.microsoft.com/office/drawing/2014/main" id="{AA0A2D9B-5578-4A1D-89D7-F30A7AA86478}"/>
                </a:ext>
              </a:extLst>
            </p:cNvPr>
            <p:cNvSpPr txBox="1"/>
            <p:nvPr/>
          </p:nvSpPr>
          <p:spPr>
            <a:xfrm>
              <a:off x="3277915" y="3035812"/>
              <a:ext cx="226216" cy="332399"/>
            </a:xfrm>
            <a:prstGeom prst="rect">
              <a:avLst/>
            </a:prstGeom>
            <a:noFill/>
          </p:spPr>
          <p:txBody>
            <a:bodyPr wrap="none" rtlCol="0">
              <a:spAutoFit/>
            </a:bodyPr>
            <a:lstStyle/>
            <a:p>
              <a:pPr defTabSz="762015">
                <a:defRPr/>
              </a:pPr>
              <a:r>
                <a:rPr lang="en-US" sz="3000" dirty="0">
                  <a:solidFill>
                    <a:srgbClr val="000000"/>
                  </a:solidFill>
                </a:rPr>
                <a:t>s</a:t>
              </a:r>
            </a:p>
          </p:txBody>
        </p:sp>
        <p:sp>
          <p:nvSpPr>
            <p:cNvPr id="72" name="TextBox 71">
              <a:extLst>
                <a:ext uri="{FF2B5EF4-FFF2-40B4-BE49-F238E27FC236}">
                  <a16:creationId xmlns:a16="http://schemas.microsoft.com/office/drawing/2014/main" id="{2971CB6D-A025-4991-8058-5E68CAAB58F8}"/>
                </a:ext>
              </a:extLst>
            </p:cNvPr>
            <p:cNvSpPr txBox="1"/>
            <p:nvPr/>
          </p:nvSpPr>
          <p:spPr>
            <a:xfrm>
              <a:off x="4847492" y="2933947"/>
              <a:ext cx="405111"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3" name="TextBox 72">
              <a:extLst>
                <a:ext uri="{FF2B5EF4-FFF2-40B4-BE49-F238E27FC236}">
                  <a16:creationId xmlns:a16="http://schemas.microsoft.com/office/drawing/2014/main" id="{9653BE72-7AD8-4415-8C80-F683F05DD4C3}"/>
                </a:ext>
              </a:extLst>
            </p:cNvPr>
            <p:cNvSpPr txBox="1"/>
            <p:nvPr/>
          </p:nvSpPr>
          <p:spPr>
            <a:xfrm>
              <a:off x="5779589" y="2922383"/>
              <a:ext cx="268535" cy="332399"/>
            </a:xfrm>
            <a:prstGeom prst="rect">
              <a:avLst/>
            </a:prstGeom>
            <a:noFill/>
          </p:spPr>
          <p:txBody>
            <a:bodyPr wrap="none" rtlCol="0">
              <a:spAutoFit/>
            </a:bodyPr>
            <a:lstStyle/>
            <a:p>
              <a:pPr defTabSz="762015">
                <a:defRPr/>
              </a:pPr>
              <a:r>
                <a:rPr lang="en-US" sz="3000" dirty="0" err="1">
                  <a:solidFill>
                    <a:srgbClr val="000000"/>
                  </a:solidFill>
                </a:rPr>
                <a:t>s</a:t>
              </a:r>
              <a:r>
                <a:rPr lang="en-US" sz="3000" baseline="-25000" dirty="0" err="1">
                  <a:solidFill>
                    <a:srgbClr val="000000"/>
                  </a:solidFill>
                </a:rPr>
                <a:t>t</a:t>
              </a:r>
              <a:endParaRPr lang="en-US" sz="3000" dirty="0">
                <a:solidFill>
                  <a:srgbClr val="000000"/>
                </a:solidFill>
              </a:endParaRPr>
            </a:p>
          </p:txBody>
        </p:sp>
        <p:sp>
          <p:nvSpPr>
            <p:cNvPr id="74" name="TextBox 73">
              <a:extLst>
                <a:ext uri="{FF2B5EF4-FFF2-40B4-BE49-F238E27FC236}">
                  <a16:creationId xmlns:a16="http://schemas.microsoft.com/office/drawing/2014/main" id="{4EDD9317-2941-4BF6-BDC2-D4713B84A73D}"/>
                </a:ext>
              </a:extLst>
            </p:cNvPr>
            <p:cNvSpPr txBox="1"/>
            <p:nvPr/>
          </p:nvSpPr>
          <p:spPr>
            <a:xfrm>
              <a:off x="6675725" y="2925627"/>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t+1</a:t>
              </a:r>
              <a:endParaRPr lang="en-US" sz="3000" dirty="0">
                <a:solidFill>
                  <a:srgbClr val="000000"/>
                </a:solidFill>
              </a:endParaRPr>
            </a:p>
          </p:txBody>
        </p:sp>
        <p:sp>
          <p:nvSpPr>
            <p:cNvPr id="75" name="TextBox 74">
              <a:extLst>
                <a:ext uri="{FF2B5EF4-FFF2-40B4-BE49-F238E27FC236}">
                  <a16:creationId xmlns:a16="http://schemas.microsoft.com/office/drawing/2014/main" id="{6658575C-F382-4259-8B71-EF8F36327E52}"/>
                </a:ext>
              </a:extLst>
            </p:cNvPr>
            <p:cNvSpPr txBox="1"/>
            <p:nvPr/>
          </p:nvSpPr>
          <p:spPr>
            <a:xfrm>
              <a:off x="7551911" y="2919138"/>
              <a:ext cx="443583" cy="332399"/>
            </a:xfrm>
            <a:prstGeom prst="rect">
              <a:avLst/>
            </a:prstGeom>
            <a:noFill/>
          </p:spPr>
          <p:txBody>
            <a:bodyPr wrap="none" rtlCol="0">
              <a:spAutoFit/>
            </a:bodyPr>
            <a:lstStyle/>
            <a:p>
              <a:pPr defTabSz="762015">
                <a:defRPr/>
              </a:pPr>
              <a:r>
                <a:rPr lang="en-US" sz="3000" dirty="0">
                  <a:solidFill>
                    <a:srgbClr val="000000"/>
                  </a:solidFill>
                </a:rPr>
                <a:t>s</a:t>
              </a:r>
              <a:r>
                <a:rPr lang="en-US" sz="3000" baseline="-25000" dirty="0">
                  <a:solidFill>
                    <a:srgbClr val="000000"/>
                  </a:solidFill>
                </a:rPr>
                <a:t>t+2</a:t>
              </a:r>
              <a:endParaRPr lang="en-US" sz="3000" dirty="0">
                <a:solidFill>
                  <a:srgbClr val="000000"/>
                </a:solidFill>
              </a:endParaRPr>
            </a:p>
          </p:txBody>
        </p:sp>
      </p:gr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spTree>
    <p:extLst>
      <p:ext uri="{BB962C8B-B14F-4D97-AF65-F5344CB8AC3E}">
        <p14:creationId xmlns:p14="http://schemas.microsoft.com/office/powerpoint/2010/main" val="497146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Long Short Term (LSTM) Cell</a:t>
            </a:r>
          </a:p>
        </p:txBody>
      </p:sp>
      <p:pic>
        <p:nvPicPr>
          <p:cNvPr id="5" name="Picture 4" descr="A close up of a map&#10;&#10;Description generated with very high confidence">
            <a:extLst>
              <a:ext uri="{FF2B5EF4-FFF2-40B4-BE49-F238E27FC236}">
                <a16:creationId xmlns:a16="http://schemas.microsoft.com/office/drawing/2014/main" id="{B837C199-E3B6-4EC1-A744-EF12809A1E1F}"/>
              </a:ext>
            </a:extLst>
          </p:cNvPr>
          <p:cNvPicPr>
            <a:picLocks noChangeAspect="1"/>
          </p:cNvPicPr>
          <p:nvPr/>
        </p:nvPicPr>
        <p:blipFill>
          <a:blip r:embed="rId3"/>
          <a:stretch>
            <a:fillRect/>
          </a:stretch>
        </p:blipFill>
        <p:spPr>
          <a:xfrm>
            <a:off x="234637" y="3536366"/>
            <a:ext cx="10160972" cy="5331168"/>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BEF5E3F7-F8DF-4AD6-8AF4-F19E77E8A795}"/>
              </a:ext>
            </a:extLst>
          </p:cNvPr>
          <p:cNvPicPr>
            <a:picLocks noChangeAspect="1"/>
          </p:cNvPicPr>
          <p:nvPr/>
        </p:nvPicPr>
        <p:blipFill>
          <a:blip r:embed="rId4"/>
          <a:stretch>
            <a:fillRect/>
          </a:stretch>
        </p:blipFill>
        <p:spPr>
          <a:xfrm>
            <a:off x="10395609" y="4233277"/>
            <a:ext cx="7061812" cy="3937342"/>
          </a:xfrm>
          <a:prstGeom prst="rect">
            <a:avLst/>
          </a:prstGeom>
        </p:spPr>
      </p:pic>
      <p:sp>
        <p:nvSpPr>
          <p:cNvPr id="3" name="Text Placeholder 3">
            <a:extLst>
              <a:ext uri="{FF2B5EF4-FFF2-40B4-BE49-F238E27FC236}">
                <a16:creationId xmlns:a16="http://schemas.microsoft.com/office/drawing/2014/main" id="{EA9B7519-11CA-4949-948A-B6E1C5EFB16A}"/>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Addressing problems of stability</a:t>
            </a:r>
            <a:endParaRPr lang="en-US" sz="4000" kern="0" dirty="0">
              <a:solidFill>
                <a:srgbClr val="76B900"/>
              </a:solidFill>
            </a:endParaRPr>
          </a:p>
        </p:txBody>
      </p:sp>
    </p:spTree>
    <p:extLst>
      <p:ext uri="{BB962C8B-B14F-4D97-AF65-F5344CB8AC3E}">
        <p14:creationId xmlns:p14="http://schemas.microsoft.com/office/powerpoint/2010/main" val="1406985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CNNs</a:t>
            </a:r>
            <a:endParaRPr lang="en-US" dirty="0">
              <a:latin typeface="Trebuchet MS"/>
            </a:endParaRPr>
          </a:p>
        </p:txBody>
      </p:sp>
    </p:spTree>
    <p:extLst>
      <p:ext uri="{BB962C8B-B14F-4D97-AF65-F5344CB8AC3E}">
        <p14:creationId xmlns:p14="http://schemas.microsoft.com/office/powerpoint/2010/main" val="8348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Convolutional Neural Networks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Basic principles</a:t>
            </a:r>
            <a:endParaRPr lang="en-US" sz="4000" kern="0" dirty="0">
              <a:solidFill>
                <a:srgbClr val="76B900"/>
              </a:solidFill>
            </a:endParaRPr>
          </a:p>
        </p:txBody>
      </p:sp>
      <p:pic>
        <p:nvPicPr>
          <p:cNvPr id="4098" name="Picture 2" descr="enter image description here">
            <a:extLst>
              <a:ext uri="{FF2B5EF4-FFF2-40B4-BE49-F238E27FC236}">
                <a16:creationId xmlns:a16="http://schemas.microsoft.com/office/drawing/2014/main" id="{3243D6A2-6C1E-4847-B89D-DE573D5078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35438" y="3710523"/>
            <a:ext cx="10017125" cy="504825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EC1DF1D-52AB-42D5-93BE-DD90A766B95A}"/>
              </a:ext>
            </a:extLst>
          </p:cNvPr>
          <p:cNvSpPr txBox="1"/>
          <p:nvPr/>
        </p:nvSpPr>
        <p:spPr>
          <a:xfrm>
            <a:off x="1" y="9568856"/>
            <a:ext cx="14211975"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Severyn</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Aliaksei</a:t>
            </a:r>
            <a:r>
              <a:rPr lang="en-US" sz="1833" dirty="0">
                <a:solidFill>
                  <a:srgbClr val="222222"/>
                </a:solidFill>
                <a:latin typeface="Arial" panose="020B0604020202020204" pitchFamily="34" charset="0"/>
              </a:rPr>
              <a:t>, and Alessandro </a:t>
            </a:r>
            <a:r>
              <a:rPr lang="en-US" sz="1833" dirty="0" err="1">
                <a:solidFill>
                  <a:srgbClr val="222222"/>
                </a:solidFill>
                <a:latin typeface="Arial" panose="020B0604020202020204" pitchFamily="34" charset="0"/>
              </a:rPr>
              <a:t>Moschitti</a:t>
            </a:r>
            <a:r>
              <a:rPr lang="en-US" sz="1833" dirty="0">
                <a:solidFill>
                  <a:srgbClr val="222222"/>
                </a:solidFill>
                <a:latin typeface="Arial" panose="020B0604020202020204" pitchFamily="34" charset="0"/>
              </a:rPr>
              <a:t>. "</a:t>
            </a:r>
            <a:r>
              <a:rPr lang="en-US" sz="1833" dirty="0" err="1">
                <a:solidFill>
                  <a:srgbClr val="222222"/>
                </a:solidFill>
                <a:latin typeface="Arial" panose="020B0604020202020204" pitchFamily="34" charset="0"/>
              </a:rPr>
              <a:t>Unitn</a:t>
            </a:r>
            <a:r>
              <a:rPr lang="en-US" sz="1833" dirty="0">
                <a:solidFill>
                  <a:srgbClr val="222222"/>
                </a:solidFill>
                <a:latin typeface="Arial" panose="020B0604020202020204" pitchFamily="34" charset="0"/>
              </a:rPr>
              <a:t>: Training deep convolutional neural network for twitter sentiment classification." </a:t>
            </a:r>
            <a:r>
              <a:rPr lang="en-US" sz="1833" i="1" dirty="0">
                <a:solidFill>
                  <a:srgbClr val="222222"/>
                </a:solidFill>
                <a:latin typeface="Arial" panose="020B0604020202020204" pitchFamily="34" charset="0"/>
              </a:rPr>
              <a:t>Proceedings of the 9th international workshop on semantic evaluation (</a:t>
            </a:r>
            <a:r>
              <a:rPr lang="en-US" sz="1833" i="1" dirty="0" err="1">
                <a:solidFill>
                  <a:srgbClr val="222222"/>
                </a:solidFill>
                <a:latin typeface="Arial" panose="020B0604020202020204" pitchFamily="34" charset="0"/>
              </a:rPr>
              <a:t>SemEval</a:t>
            </a:r>
            <a:r>
              <a:rPr lang="en-US" sz="1833" i="1" dirty="0">
                <a:solidFill>
                  <a:srgbClr val="222222"/>
                </a:solidFill>
                <a:latin typeface="Arial" panose="020B0604020202020204" pitchFamily="34" charset="0"/>
              </a:rPr>
              <a:t> 2015)</a:t>
            </a:r>
            <a:r>
              <a:rPr lang="en-US" sz="1833" dirty="0">
                <a:solidFill>
                  <a:srgbClr val="222222"/>
                </a:solidFill>
                <a:latin typeface="Arial" panose="020B0604020202020204" pitchFamily="34" charset="0"/>
              </a:rPr>
              <a:t>. 2015.</a:t>
            </a:r>
            <a:endParaRPr lang="en-US" sz="1833" dirty="0"/>
          </a:p>
        </p:txBody>
      </p:sp>
    </p:spTree>
    <p:extLst>
      <p:ext uri="{BB962C8B-B14F-4D97-AF65-F5344CB8AC3E}">
        <p14:creationId xmlns:p14="http://schemas.microsoft.com/office/powerpoint/2010/main" val="1399944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Attention</a:t>
            </a:r>
            <a:endParaRPr lang="en-US" dirty="0">
              <a:latin typeface="Trebuchet MS"/>
            </a:endParaRPr>
          </a:p>
        </p:txBody>
      </p:sp>
    </p:spTree>
    <p:extLst>
      <p:ext uri="{BB962C8B-B14F-4D97-AF65-F5344CB8AC3E}">
        <p14:creationId xmlns:p14="http://schemas.microsoft.com/office/powerpoint/2010/main" val="37978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 illustrated with </a:t>
            </a:r>
            <a:r>
              <a:rPr lang="en-GB" sz="4000" kern="0" dirty="0" err="1">
                <a:solidFill>
                  <a:srgbClr val="76B900"/>
                </a:solidFill>
              </a:rPr>
              <a:t>SQuAD</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3" y="9850983"/>
            <a:ext cx="14211975"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The impact of attention mechanism on Question Answering performance</a:t>
            </a:r>
            <a:endParaRPr lang="en-US" sz="1833" dirty="0"/>
          </a:p>
        </p:txBody>
      </p:sp>
      <p:pic>
        <p:nvPicPr>
          <p:cNvPr id="4" name="Picture 3">
            <a:extLst>
              <a:ext uri="{FF2B5EF4-FFF2-40B4-BE49-F238E27FC236}">
                <a16:creationId xmlns:a16="http://schemas.microsoft.com/office/drawing/2014/main" id="{2C353D65-9FEF-4DD0-9219-A3C7289ED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13419" y="2839890"/>
            <a:ext cx="11261162" cy="3424860"/>
          </a:xfrm>
          <a:prstGeom prst="rect">
            <a:avLst/>
          </a:prstGeom>
        </p:spPr>
      </p:pic>
      <p:pic>
        <p:nvPicPr>
          <p:cNvPr id="5" name="Picture 4">
            <a:extLst>
              <a:ext uri="{FF2B5EF4-FFF2-40B4-BE49-F238E27FC236}">
                <a16:creationId xmlns:a16="http://schemas.microsoft.com/office/drawing/2014/main" id="{5C8773F5-DC86-4C3B-9DB1-C94CEC14C8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03337" y="6279098"/>
            <a:ext cx="8481327" cy="3391267"/>
          </a:xfrm>
          <a:prstGeom prst="rect">
            <a:avLst/>
          </a:prstGeom>
        </p:spPr>
      </p:pic>
    </p:spTree>
    <p:extLst>
      <p:ext uri="{BB962C8B-B14F-4D97-AF65-F5344CB8AC3E}">
        <p14:creationId xmlns:p14="http://schemas.microsoft.com/office/powerpoint/2010/main" val="125441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What about Long sequences?</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challenge</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6146" name="Picture 2">
            <a:extLst>
              <a:ext uri="{FF2B5EF4-FFF2-40B4-BE49-F238E27FC236}">
                <a16:creationId xmlns:a16="http://schemas.microsoft.com/office/drawing/2014/main" id="{6E5B3299-7677-4784-A836-779D3A0402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94000" y="2901604"/>
            <a:ext cx="1270000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7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sz="3600"/>
              <a:t>GLIMPSE OF WHAT IS POSSIBLE, TODAY…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9218" name="Picture 2" descr="Attention? Attention!">
            <a:extLst>
              <a:ext uri="{FF2B5EF4-FFF2-40B4-BE49-F238E27FC236}">
                <a16:creationId xmlns:a16="http://schemas.microsoft.com/office/drawing/2014/main" id="{7129ED85-6D33-4E54-B701-451A13D036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68935" y="3617505"/>
            <a:ext cx="11750130" cy="553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15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mechanism</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35122" y="9850984"/>
            <a:ext cx="16375288"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err="1">
                <a:solidFill>
                  <a:srgbClr val="222222"/>
                </a:solidFill>
                <a:latin typeface="Arial" panose="020B0604020202020204" pitchFamily="34" charset="0"/>
              </a:rPr>
              <a:t>Bahdanau</a:t>
            </a:r>
            <a:r>
              <a:rPr lang="en-US" sz="1833" dirty="0">
                <a:solidFill>
                  <a:srgbClr val="222222"/>
                </a:solidFill>
                <a:latin typeface="Arial" panose="020B0604020202020204" pitchFamily="34" charset="0"/>
              </a:rPr>
              <a:t>, D., Cho, K., &amp; </a:t>
            </a:r>
            <a:r>
              <a:rPr lang="en-US" sz="1833" dirty="0" err="1">
                <a:solidFill>
                  <a:srgbClr val="222222"/>
                </a:solidFill>
                <a:latin typeface="Arial" panose="020B0604020202020204" pitchFamily="34" charset="0"/>
              </a:rPr>
              <a:t>Bengio</a:t>
            </a:r>
            <a:r>
              <a:rPr lang="en-US" sz="1833" dirty="0">
                <a:solidFill>
                  <a:srgbClr val="222222"/>
                </a:solidFill>
                <a:latin typeface="Arial" panose="020B0604020202020204" pitchFamily="34" charset="0"/>
              </a:rPr>
              <a:t>, Y. (2014). Neural machine translation by jointly learning to align and translate.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arXiv:1409.0473</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059BDCB0-A88D-401B-B11A-ECB9638E0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23" y="2916966"/>
            <a:ext cx="9445270" cy="4748615"/>
          </a:xfrm>
          <a:prstGeom prst="rect">
            <a:avLst/>
          </a:prstGeom>
        </p:spPr>
      </p:pic>
      <p:pic>
        <p:nvPicPr>
          <p:cNvPr id="4" name="Picture 3">
            <a:extLst>
              <a:ext uri="{FF2B5EF4-FFF2-40B4-BE49-F238E27FC236}">
                <a16:creationId xmlns:a16="http://schemas.microsoft.com/office/drawing/2014/main" id="{FAAB88E5-0C23-4E42-A479-883E8FFCCA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912068" y="2916965"/>
            <a:ext cx="9445270" cy="4857790"/>
          </a:xfrm>
          <a:prstGeom prst="rect">
            <a:avLst/>
          </a:prstGeom>
        </p:spPr>
      </p:pic>
      <p:pic>
        <p:nvPicPr>
          <p:cNvPr id="5" name="Picture 4">
            <a:extLst>
              <a:ext uri="{FF2B5EF4-FFF2-40B4-BE49-F238E27FC236}">
                <a16:creationId xmlns:a16="http://schemas.microsoft.com/office/drawing/2014/main" id="{435A7E3D-FCAE-4AA6-A31A-C44531F0C84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49756"/>
          <a:stretch/>
        </p:blipFill>
        <p:spPr>
          <a:xfrm>
            <a:off x="4687512" y="7926658"/>
            <a:ext cx="9445270" cy="2509025"/>
          </a:xfrm>
          <a:prstGeom prst="rect">
            <a:avLst/>
          </a:prstGeom>
        </p:spPr>
      </p:pic>
    </p:spTree>
    <p:extLst>
      <p:ext uri="{BB962C8B-B14F-4D97-AF65-F5344CB8AC3E}">
        <p14:creationId xmlns:p14="http://schemas.microsoft.com/office/powerpoint/2010/main" val="958566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Wu, Y., Schuster, M., Chen, Z., Le, Q. V., </a:t>
            </a:r>
            <a:r>
              <a:rPr lang="en-US" sz="1833" dirty="0" err="1">
                <a:solidFill>
                  <a:srgbClr val="222222"/>
                </a:solidFill>
                <a:latin typeface="Arial" panose="020B0604020202020204" pitchFamily="34" charset="0"/>
              </a:rPr>
              <a:t>Norouzi</a:t>
            </a:r>
            <a:r>
              <a:rPr lang="en-US" sz="1833" dirty="0">
                <a:solidFill>
                  <a:srgbClr val="222222"/>
                </a:solidFill>
                <a:latin typeface="Arial" panose="020B0604020202020204" pitchFamily="34" charset="0"/>
              </a:rPr>
              <a:t>, M., </a:t>
            </a:r>
            <a:r>
              <a:rPr lang="en-US" sz="1833" dirty="0" err="1">
                <a:solidFill>
                  <a:srgbClr val="222222"/>
                </a:solidFill>
                <a:latin typeface="Arial" panose="020B0604020202020204" pitchFamily="34" charset="0"/>
              </a:rPr>
              <a:t>Macherey</a:t>
            </a:r>
            <a:r>
              <a:rPr lang="en-US" sz="1833" dirty="0">
                <a:solidFill>
                  <a:srgbClr val="222222"/>
                </a:solidFill>
                <a:latin typeface="Arial" panose="020B0604020202020204" pitchFamily="34" charset="0"/>
              </a:rPr>
              <a:t>, W., ... &amp; </a:t>
            </a:r>
            <a:r>
              <a:rPr lang="en-US" sz="1833" dirty="0" err="1">
                <a:solidFill>
                  <a:srgbClr val="222222"/>
                </a:solidFill>
                <a:latin typeface="Arial" panose="020B0604020202020204" pitchFamily="34" charset="0"/>
              </a:rPr>
              <a:t>Klingner</a:t>
            </a:r>
            <a:r>
              <a:rPr lang="en-US" sz="1833" dirty="0">
                <a:solidFill>
                  <a:srgbClr val="222222"/>
                </a:solidFill>
                <a:latin typeface="Arial" panose="020B0604020202020204" pitchFamily="34" charset="0"/>
              </a:rPr>
              <a:t>, J. (2016). Google's neural machine translation system: Bridging the gap between human and machine translation. </a:t>
            </a:r>
            <a:r>
              <a:rPr lang="en-US" sz="1833" i="1" dirty="0" err="1">
                <a:solidFill>
                  <a:srgbClr val="222222"/>
                </a:solidFill>
                <a:latin typeface="Arial" panose="020B0604020202020204" pitchFamily="34" charset="0"/>
              </a:rPr>
              <a:t>arXiv</a:t>
            </a:r>
            <a:r>
              <a:rPr lang="en-US" sz="1833" i="1" dirty="0">
                <a:solidFill>
                  <a:srgbClr val="222222"/>
                </a:solidFill>
                <a:latin typeface="Arial" panose="020B0604020202020204" pitchFamily="34" charset="0"/>
              </a:rPr>
              <a:t> preprint arXiv:1609.08144</a:t>
            </a:r>
            <a:r>
              <a:rPr lang="en-US" sz="1833" dirty="0">
                <a:solidFill>
                  <a:srgbClr val="222222"/>
                </a:solidFill>
                <a:latin typeface="Arial" panose="020B0604020202020204" pitchFamily="34" charset="0"/>
              </a:rPr>
              <a:t>.</a:t>
            </a:r>
            <a:endParaRPr lang="en-US" sz="1833" dirty="0"/>
          </a:p>
        </p:txBody>
      </p:sp>
      <p:pic>
        <p:nvPicPr>
          <p:cNvPr id="3" name="Picture 2">
            <a:extLst>
              <a:ext uri="{FF2B5EF4-FFF2-40B4-BE49-F238E27FC236}">
                <a16:creationId xmlns:a16="http://schemas.microsoft.com/office/drawing/2014/main" id="{400C3F5B-D0BF-4AAF-A40A-51160DF19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8110" y="3287327"/>
            <a:ext cx="10731780" cy="5570003"/>
          </a:xfrm>
          <a:prstGeom prst="rect">
            <a:avLst/>
          </a:prstGeom>
        </p:spPr>
      </p:pic>
    </p:spTree>
    <p:extLst>
      <p:ext uri="{BB962C8B-B14F-4D97-AF65-F5344CB8AC3E}">
        <p14:creationId xmlns:p14="http://schemas.microsoft.com/office/powerpoint/2010/main" val="1585820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Examples</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5"/>
            <a:ext cx="16375288" cy="70788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dirty="0">
                <a:solidFill>
                  <a:srgbClr val="222222"/>
                </a:solidFill>
                <a:effectLst/>
                <a:latin typeface="Arial" panose="020B0604020202020204" pitchFamily="34" charset="0"/>
              </a:rPr>
              <a:t>Gehring, J., Auli, M., </a:t>
            </a:r>
            <a:r>
              <a:rPr lang="en-US" sz="2000" b="0" i="0" dirty="0" err="1">
                <a:solidFill>
                  <a:srgbClr val="222222"/>
                </a:solidFill>
                <a:effectLst/>
                <a:latin typeface="Arial" panose="020B0604020202020204" pitchFamily="34" charset="0"/>
              </a:rPr>
              <a:t>Grangier</a:t>
            </a:r>
            <a:r>
              <a:rPr lang="en-US" sz="2000" b="0" i="0" dirty="0">
                <a:solidFill>
                  <a:srgbClr val="222222"/>
                </a:solidFill>
                <a:effectLst/>
                <a:latin typeface="Arial" panose="020B0604020202020204" pitchFamily="34" charset="0"/>
              </a:rPr>
              <a:t>, D., </a:t>
            </a:r>
            <a:r>
              <a:rPr lang="en-US" sz="2000" b="0" i="0" dirty="0" err="1">
                <a:solidFill>
                  <a:srgbClr val="222222"/>
                </a:solidFill>
                <a:effectLst/>
                <a:latin typeface="Arial" panose="020B0604020202020204" pitchFamily="34" charset="0"/>
              </a:rPr>
              <a:t>Yarats</a:t>
            </a:r>
            <a:r>
              <a:rPr lang="en-US" sz="2000" b="0" i="0" dirty="0">
                <a:solidFill>
                  <a:srgbClr val="222222"/>
                </a:solidFill>
                <a:effectLst/>
                <a:latin typeface="Arial" panose="020B0604020202020204" pitchFamily="34" charset="0"/>
              </a:rPr>
              <a:t>, D., &amp; Dauphin, Y. N. (2017, July). Convolutional sequence to sequence learning. In </a:t>
            </a:r>
            <a:r>
              <a:rPr lang="en-US" sz="2000" b="0" i="1" dirty="0">
                <a:solidFill>
                  <a:srgbClr val="222222"/>
                </a:solidFill>
                <a:effectLst/>
                <a:latin typeface="Arial" panose="020B0604020202020204" pitchFamily="34" charset="0"/>
              </a:rPr>
              <a:t>International conference on machine learning</a:t>
            </a:r>
            <a:r>
              <a:rPr lang="en-US" sz="2000" b="0" i="0" dirty="0">
                <a:solidFill>
                  <a:srgbClr val="222222"/>
                </a:solidFill>
                <a:effectLst/>
                <a:latin typeface="Arial" panose="020B0604020202020204" pitchFamily="34" charset="0"/>
              </a:rPr>
              <a:t> (pp. 1243-1252). </a:t>
            </a:r>
            <a:r>
              <a:rPr lang="en-US" sz="2000" b="0" i="0">
                <a:solidFill>
                  <a:srgbClr val="222222"/>
                </a:solidFill>
                <a:effectLst/>
                <a:latin typeface="Arial" panose="020B0604020202020204" pitchFamily="34" charset="0"/>
              </a:rPr>
              <a:t>PMLR.</a:t>
            </a:r>
            <a:endParaRPr lang="en-US" sz="1833" dirty="0"/>
          </a:p>
        </p:txBody>
      </p:sp>
      <p:pic>
        <p:nvPicPr>
          <p:cNvPr id="11266" name="Picture 2" descr="confused about the gif on readme · Issue #35 · pytorch/fairseq ...">
            <a:extLst>
              <a:ext uri="{FF2B5EF4-FFF2-40B4-BE49-F238E27FC236}">
                <a16:creationId xmlns:a16="http://schemas.microsoft.com/office/drawing/2014/main" id="{0488EED2-EAA3-41AF-99B9-9DDEF5E40D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84561" y="3085870"/>
            <a:ext cx="5318878" cy="612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397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solidFill>
                  <a:schemeClr val="accent2">
                    <a:lumMod val="40000"/>
                    <a:lumOff val="60000"/>
                  </a:schemeClr>
                </a:solidFill>
              </a:rPr>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206607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3" name="Picture 2">
            <a:extLst>
              <a:ext uri="{FF2B5EF4-FFF2-40B4-BE49-F238E27FC236}">
                <a16:creationId xmlns:a16="http://schemas.microsoft.com/office/drawing/2014/main" id="{D1F2757E-C1B3-4542-9DAB-BC514D23AC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0811" y="2776806"/>
            <a:ext cx="5226378" cy="6633188"/>
          </a:xfrm>
          <a:prstGeom prst="rect">
            <a:avLst/>
          </a:prstGeom>
        </p:spPr>
      </p:pic>
    </p:spTree>
    <p:extLst>
      <p:ext uri="{BB962C8B-B14F-4D97-AF65-F5344CB8AC3E}">
        <p14:creationId xmlns:p14="http://schemas.microsoft.com/office/powerpoint/2010/main" val="2422484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5" name="Picture 4">
            <a:extLst>
              <a:ext uri="{FF2B5EF4-FFF2-40B4-BE49-F238E27FC236}">
                <a16:creationId xmlns:a16="http://schemas.microsoft.com/office/drawing/2014/main" id="{CF865A69-9CBF-430E-84C7-43E19F1A9C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6" name="Picture 5">
            <a:extLst>
              <a:ext uri="{FF2B5EF4-FFF2-40B4-BE49-F238E27FC236}">
                <a16:creationId xmlns:a16="http://schemas.microsoft.com/office/drawing/2014/main" id="{27868A3F-A9AF-4275-8249-B9534BE8FE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8" name="Picture 7">
            <a:extLst>
              <a:ext uri="{FF2B5EF4-FFF2-40B4-BE49-F238E27FC236}">
                <a16:creationId xmlns:a16="http://schemas.microsoft.com/office/drawing/2014/main" id="{40988172-0EF7-41F8-8A19-B3498F365F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1354942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Was it a breakthrough in itself?</a:t>
            </a:r>
            <a:endParaRPr lang="en-US" dirty="0">
              <a:latin typeface="Trebuchet MS"/>
            </a:endParaRPr>
          </a:p>
        </p:txBody>
      </p:sp>
    </p:spTree>
    <p:extLst>
      <p:ext uri="{BB962C8B-B14F-4D97-AF65-F5344CB8AC3E}">
        <p14:creationId xmlns:p14="http://schemas.microsoft.com/office/powerpoint/2010/main" val="314957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Not a breakthrough in itself</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E10351AF-4164-429D-AFEB-5017ED6DF6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3314" y="4180906"/>
            <a:ext cx="8781373" cy="4182038"/>
          </a:xfrm>
          <a:prstGeom prst="rect">
            <a:avLst/>
          </a:prstGeom>
        </p:spPr>
      </p:pic>
    </p:spTree>
    <p:extLst>
      <p:ext uri="{BB962C8B-B14F-4D97-AF65-F5344CB8AC3E}">
        <p14:creationId xmlns:p14="http://schemas.microsoft.com/office/powerpoint/2010/main" val="1665759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But …</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sp>
        <p:nvSpPr>
          <p:cNvPr id="9" name="TextBox 8">
            <a:extLst>
              <a:ext uri="{FF2B5EF4-FFF2-40B4-BE49-F238E27FC236}">
                <a16:creationId xmlns:a16="http://schemas.microsoft.com/office/drawing/2014/main" id="{F2187AF1-9D1B-43D5-9DE9-A218D9BAD14C}"/>
              </a:ext>
            </a:extLst>
          </p:cNvPr>
          <p:cNvSpPr txBox="1"/>
          <p:nvPr/>
        </p:nvSpPr>
        <p:spPr>
          <a:xfrm>
            <a:off x="1983906" y="4592779"/>
            <a:ext cx="14320188" cy="132343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i="1" dirty="0">
                <a:solidFill>
                  <a:schemeClr val="bg1"/>
                </a:solidFill>
              </a:rPr>
              <a:t>“ … the Transformer can be trained significantly faster than architectures based on recurrent or convolutional layers.”</a:t>
            </a:r>
          </a:p>
        </p:txBody>
      </p:sp>
    </p:spTree>
    <p:extLst>
      <p:ext uri="{BB962C8B-B14F-4D97-AF65-F5344CB8AC3E}">
        <p14:creationId xmlns:p14="http://schemas.microsoft.com/office/powerpoint/2010/main" val="266446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05"/>
        <p:cNvGrpSpPr/>
        <p:nvPr/>
      </p:nvGrpSpPr>
      <p:grpSpPr>
        <a:xfrm>
          <a:off x="0" y="0"/>
          <a:ext cx="0" cy="0"/>
          <a:chOff x="0" y="0"/>
          <a:chExt cx="0" cy="0"/>
        </a:xfrm>
      </p:grpSpPr>
      <p:pic>
        <p:nvPicPr>
          <p:cNvPr id="406" name="Google Shape;406;p3" descr="In this demo, we see one example of Project Tokkio—a “talking kiosk” reference application. NVIDIA Maxine embodies a photorealistic, life-like autonomous toy avatar that responds to challenging domain-specific questions. The avatar, in NVIDIA Omniverse, is a reference application that uses NVIDIA Riva for speech AI, NVIDIA Megatron-Turing NLG 530B large language model for natural language understanding, and a combination of NVIDIA Omniverse animation systems for facial and body animation based on an audio source.&#10;&#10;Learn more: https://nvda.ws/3FkCqGj" title="Expert, Natural Q&amp;A with NVIDIA Omniverse Avatar for Project Tokkio">
            <a:hlinkClick r:id="rId3"/>
          </p:cNvPr>
          <p:cNvPicPr preferRelativeResize="0"/>
          <p:nvPr/>
        </p:nvPicPr>
        <p:blipFill>
          <a:blip r:embed="rId4">
            <a:alphaModFix/>
          </a:blip>
          <a:stretch>
            <a:fillRect/>
          </a:stretch>
        </p:blipFill>
        <p:spPr>
          <a:xfrm>
            <a:off x="2425238" y="104425"/>
            <a:ext cx="13437524" cy="1007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Neural Embeddings</a:t>
            </a:r>
            <a:endParaRPr lang="en-US" dirty="0">
              <a:latin typeface="Trebuchet MS"/>
            </a:endParaRPr>
          </a:p>
        </p:txBody>
      </p:sp>
    </p:spTree>
    <p:extLst>
      <p:ext uri="{BB962C8B-B14F-4D97-AF65-F5344CB8AC3E}">
        <p14:creationId xmlns:p14="http://schemas.microsoft.com/office/powerpoint/2010/main" val="19288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feature reuse</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The opportunity</a:t>
            </a:r>
            <a:endParaRPr lang="en-US" sz="4000" kern="0" dirty="0">
              <a:solidFill>
                <a:srgbClr val="76B900"/>
              </a:solidFill>
            </a:endParaRPr>
          </a:p>
        </p:txBody>
      </p:sp>
      <p:pic>
        <p:nvPicPr>
          <p:cNvPr id="6" name="Content Placeholder 4">
            <a:extLst>
              <a:ext uri="{FF2B5EF4-FFF2-40B4-BE49-F238E27FC236}">
                <a16:creationId xmlns:a16="http://schemas.microsoft.com/office/drawing/2014/main" id="{8B18286D-E296-4E9B-B6D9-584DA3DFC4E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039587" y="3368147"/>
            <a:ext cx="10208827" cy="6199187"/>
          </a:xfrm>
          <a:prstGeom prst="rect">
            <a:avLst/>
          </a:prstGeom>
        </p:spPr>
      </p:pic>
    </p:spTree>
    <p:extLst>
      <p:ext uri="{BB962C8B-B14F-4D97-AF65-F5344CB8AC3E}">
        <p14:creationId xmlns:p14="http://schemas.microsoft.com/office/powerpoint/2010/main" val="4219947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It was difficult to reuse NLP embeddings</a:t>
            </a:r>
            <a:endParaRPr lang="en-US" dirty="0">
              <a:latin typeface="Trebuchet MS"/>
            </a:endParaRPr>
          </a:p>
        </p:txBody>
      </p:sp>
    </p:spTree>
    <p:extLst>
      <p:ext uri="{BB962C8B-B14F-4D97-AF65-F5344CB8AC3E}">
        <p14:creationId xmlns:p14="http://schemas.microsoft.com/office/powerpoint/2010/main" val="31981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pic>
        <p:nvPicPr>
          <p:cNvPr id="3" name="Picture 2">
            <a:extLst>
              <a:ext uri="{FF2B5EF4-FFF2-40B4-BE49-F238E27FC236}">
                <a16:creationId xmlns:a16="http://schemas.microsoft.com/office/drawing/2014/main" id="{57E55317-C7BA-437B-BEF1-D9488AA83B71}"/>
              </a:ext>
            </a:extLst>
          </p:cNvPr>
          <p:cNvPicPr>
            <a:picLocks noChangeAspect="1"/>
          </p:cNvPicPr>
          <p:nvPr/>
        </p:nvPicPr>
        <p:blipFill>
          <a:blip r:embed="rId3"/>
          <a:stretch>
            <a:fillRect/>
          </a:stretch>
        </p:blipFill>
        <p:spPr>
          <a:xfrm>
            <a:off x="4207908" y="4200963"/>
            <a:ext cx="9872185" cy="4424050"/>
          </a:xfrm>
          <a:prstGeom prst="rect">
            <a:avLst/>
          </a:prstGeom>
        </p:spPr>
      </p:pic>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spTree>
    <p:extLst>
      <p:ext uri="{BB962C8B-B14F-4D97-AF65-F5344CB8AC3E}">
        <p14:creationId xmlns:p14="http://schemas.microsoft.com/office/powerpoint/2010/main" val="654181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4" name="Picture 3">
            <a:extLst>
              <a:ext uri="{FF2B5EF4-FFF2-40B4-BE49-F238E27FC236}">
                <a16:creationId xmlns:a16="http://schemas.microsoft.com/office/drawing/2014/main" id="{36E0298F-8DCD-4791-8CB1-6DEF7D7BC671}"/>
              </a:ext>
            </a:extLst>
          </p:cNvPr>
          <p:cNvPicPr>
            <a:picLocks noChangeAspect="1"/>
          </p:cNvPicPr>
          <p:nvPr/>
        </p:nvPicPr>
        <p:blipFill>
          <a:blip r:embed="rId3"/>
          <a:stretch>
            <a:fillRect/>
          </a:stretch>
        </p:blipFill>
        <p:spPr>
          <a:xfrm>
            <a:off x="3355689" y="4422879"/>
            <a:ext cx="11576623" cy="3416712"/>
          </a:xfrm>
          <a:prstGeom prst="rect">
            <a:avLst/>
          </a:prstGeom>
        </p:spPr>
      </p:pic>
    </p:spTree>
    <p:extLst>
      <p:ext uri="{BB962C8B-B14F-4D97-AF65-F5344CB8AC3E}">
        <p14:creationId xmlns:p14="http://schemas.microsoft.com/office/powerpoint/2010/main" val="289529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Semi-Supervised Sequence Learning</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More complex representations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Dai, A. M., &amp; Le, Q. V. (2015). Semi-supervised sequence learning.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3079-3087).</a:t>
            </a:r>
            <a:endParaRPr lang="en-US" sz="1833" dirty="0"/>
          </a:p>
        </p:txBody>
      </p:sp>
      <p:pic>
        <p:nvPicPr>
          <p:cNvPr id="3" name="Picture 2">
            <a:extLst>
              <a:ext uri="{FF2B5EF4-FFF2-40B4-BE49-F238E27FC236}">
                <a16:creationId xmlns:a16="http://schemas.microsoft.com/office/drawing/2014/main" id="{F2BCCCCE-9898-4366-ADDF-BD85951D907A}"/>
              </a:ext>
            </a:extLst>
          </p:cNvPr>
          <p:cNvPicPr>
            <a:picLocks noChangeAspect="1"/>
          </p:cNvPicPr>
          <p:nvPr/>
        </p:nvPicPr>
        <p:blipFill>
          <a:blip r:embed="rId3"/>
          <a:stretch>
            <a:fillRect/>
          </a:stretch>
        </p:blipFill>
        <p:spPr>
          <a:xfrm>
            <a:off x="4004364" y="3474890"/>
            <a:ext cx="10279273" cy="5546027"/>
          </a:xfrm>
          <a:prstGeom prst="rect">
            <a:avLst/>
          </a:prstGeom>
        </p:spPr>
      </p:pic>
    </p:spTree>
    <p:extLst>
      <p:ext uri="{BB962C8B-B14F-4D97-AF65-F5344CB8AC3E}">
        <p14:creationId xmlns:p14="http://schemas.microsoft.com/office/powerpoint/2010/main" val="14061030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23554" name="Picture 2" descr="A Review of Pre-training General Language Representations ...">
            <a:extLst>
              <a:ext uri="{FF2B5EF4-FFF2-40B4-BE49-F238E27FC236}">
                <a16:creationId xmlns:a16="http://schemas.microsoft.com/office/drawing/2014/main" id="{376AAD49-BBEB-4882-BF08-3119EDC6E8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29000" y="3463224"/>
            <a:ext cx="11430000"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31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err="1"/>
              <a:t>ELMo</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Embeddings for Language Models</a:t>
            </a:r>
            <a:endParaRPr lang="en-US" sz="4000" kern="0" dirty="0">
              <a:solidFill>
                <a:srgbClr val="76B900"/>
              </a:solidFill>
            </a:endParaRPr>
          </a:p>
        </p:txBody>
      </p:sp>
      <p:sp>
        <p:nvSpPr>
          <p:cNvPr id="7" name="TextBox 6">
            <a:extLst>
              <a:ext uri="{FF2B5EF4-FFF2-40B4-BE49-F238E27FC236}">
                <a16:creationId xmlns:a16="http://schemas.microsoft.com/office/drawing/2014/main" id="{D993D896-561A-48FF-A1A1-EDF5F71A44FD}"/>
              </a:ext>
            </a:extLst>
          </p:cNvPr>
          <p:cNvSpPr txBox="1"/>
          <p:nvPr/>
        </p:nvSpPr>
        <p:spPr>
          <a:xfrm>
            <a:off x="-90178" y="9640997"/>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pic>
        <p:nvPicPr>
          <p:cNvPr id="3" name="Picture 2">
            <a:extLst>
              <a:ext uri="{FF2B5EF4-FFF2-40B4-BE49-F238E27FC236}">
                <a16:creationId xmlns:a16="http://schemas.microsoft.com/office/drawing/2014/main" id="{6E91E336-3C57-47F7-B20B-FE247ED61F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6148" y="3777035"/>
            <a:ext cx="10595705" cy="4644693"/>
          </a:xfrm>
          <a:prstGeom prst="rect">
            <a:avLst/>
          </a:prstGeom>
        </p:spPr>
      </p:pic>
    </p:spTree>
    <p:extLst>
      <p:ext uri="{BB962C8B-B14F-4D97-AF65-F5344CB8AC3E}">
        <p14:creationId xmlns:p14="http://schemas.microsoft.com/office/powerpoint/2010/main" val="1386755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ULM-Fit</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Universal Language Model Fine-Tuning for Text Classification</a:t>
            </a:r>
          </a:p>
        </p:txBody>
      </p:sp>
      <p:sp>
        <p:nvSpPr>
          <p:cNvPr id="7" name="TextBox 6">
            <a:extLst>
              <a:ext uri="{FF2B5EF4-FFF2-40B4-BE49-F238E27FC236}">
                <a16:creationId xmlns:a16="http://schemas.microsoft.com/office/drawing/2014/main" id="{D993D896-561A-48FF-A1A1-EDF5F71A44FD}"/>
              </a:ext>
            </a:extLst>
          </p:cNvPr>
          <p:cNvSpPr txBox="1"/>
          <p:nvPr/>
        </p:nvSpPr>
        <p:spPr>
          <a:xfrm>
            <a:off x="-81161" y="98509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pic>
        <p:nvPicPr>
          <p:cNvPr id="3" name="Picture 2">
            <a:extLst>
              <a:ext uri="{FF2B5EF4-FFF2-40B4-BE49-F238E27FC236}">
                <a16:creationId xmlns:a16="http://schemas.microsoft.com/office/drawing/2014/main" id="{F03BC4D9-0165-41F7-977F-D910D4E3A532}"/>
              </a:ext>
            </a:extLst>
          </p:cNvPr>
          <p:cNvPicPr>
            <a:picLocks noChangeAspect="1"/>
          </p:cNvPicPr>
          <p:nvPr/>
        </p:nvPicPr>
        <p:blipFill>
          <a:blip r:embed="rId3"/>
          <a:stretch>
            <a:fillRect/>
          </a:stretch>
        </p:blipFill>
        <p:spPr>
          <a:xfrm>
            <a:off x="3294499" y="2974993"/>
            <a:ext cx="11699003" cy="6875990"/>
          </a:xfrm>
          <a:prstGeom prst="rect">
            <a:avLst/>
          </a:prstGeom>
        </p:spPr>
      </p:pic>
    </p:spTree>
    <p:extLst>
      <p:ext uri="{BB962C8B-B14F-4D97-AF65-F5344CB8AC3E}">
        <p14:creationId xmlns:p14="http://schemas.microsoft.com/office/powerpoint/2010/main" val="106811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Transfer Learning in NLP</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US" sz="4000" kern="0" dirty="0">
                <a:solidFill>
                  <a:srgbClr val="76B900"/>
                </a:solidFill>
              </a:rPr>
              <a:t>Not trivial to use and not universally applicable</a:t>
            </a:r>
          </a:p>
        </p:txBody>
      </p:sp>
      <p:sp>
        <p:nvSpPr>
          <p:cNvPr id="7" name="TextBox 6">
            <a:extLst>
              <a:ext uri="{FF2B5EF4-FFF2-40B4-BE49-F238E27FC236}">
                <a16:creationId xmlns:a16="http://schemas.microsoft.com/office/drawing/2014/main" id="{D993D896-561A-48FF-A1A1-EDF5F71A44FD}"/>
              </a:ext>
            </a:extLst>
          </p:cNvPr>
          <p:cNvSpPr txBox="1"/>
          <p:nvPr/>
        </p:nvSpPr>
        <p:spPr>
          <a:xfrm>
            <a:off x="2344614" y="4160784"/>
            <a:ext cx="15754012" cy="3743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Howard, J., &amp; Ruder, S. (2018). Universal language model fine-tuning for text classification.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arXiv:1801.06146.</a:t>
            </a:r>
            <a:endParaRPr lang="en-US" sz="1833" dirty="0"/>
          </a:p>
        </p:txBody>
      </p:sp>
      <p:sp>
        <p:nvSpPr>
          <p:cNvPr id="4" name="TextBox 3">
            <a:extLst>
              <a:ext uri="{FF2B5EF4-FFF2-40B4-BE49-F238E27FC236}">
                <a16:creationId xmlns:a16="http://schemas.microsoft.com/office/drawing/2014/main" id="{00A95B60-336F-4BBD-ACA1-588EC410E354}"/>
              </a:ext>
            </a:extLst>
          </p:cNvPr>
          <p:cNvSpPr txBox="1"/>
          <p:nvPr/>
        </p:nvSpPr>
        <p:spPr>
          <a:xfrm>
            <a:off x="1364453" y="4815269"/>
            <a:ext cx="17891220"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Peters, M. E., Neumann, M., </a:t>
            </a:r>
            <a:r>
              <a:rPr lang="en-US" sz="1833" dirty="0" err="1">
                <a:solidFill>
                  <a:srgbClr val="222222"/>
                </a:solidFill>
                <a:latin typeface="Arial" panose="020B0604020202020204" pitchFamily="34" charset="0"/>
              </a:rPr>
              <a:t>Iyyer</a:t>
            </a:r>
            <a:r>
              <a:rPr lang="en-US" sz="1833" dirty="0">
                <a:solidFill>
                  <a:srgbClr val="222222"/>
                </a:solidFill>
                <a:latin typeface="Arial" panose="020B0604020202020204" pitchFamily="34" charset="0"/>
              </a:rPr>
              <a:t>, M., Gardner, M., Clark, C., Lee, K., &amp; </a:t>
            </a:r>
            <a:r>
              <a:rPr lang="en-US" sz="1833" dirty="0" err="1">
                <a:solidFill>
                  <a:srgbClr val="222222"/>
                </a:solidFill>
                <a:latin typeface="Arial" panose="020B0604020202020204" pitchFamily="34" charset="0"/>
              </a:rPr>
              <a:t>Zettlemoyer</a:t>
            </a:r>
            <a:r>
              <a:rPr lang="en-US" sz="1833" dirty="0">
                <a:solidFill>
                  <a:srgbClr val="222222"/>
                </a:solidFill>
                <a:latin typeface="Arial" panose="020B0604020202020204" pitchFamily="34" charset="0"/>
              </a:rPr>
              <a:t>, L. (2018). Deep contextualized word representations. </a:t>
            </a:r>
            <a:r>
              <a:rPr lang="en-US" sz="1833" dirty="0" err="1">
                <a:solidFill>
                  <a:srgbClr val="222222"/>
                </a:solidFill>
                <a:latin typeface="Arial" panose="020B0604020202020204" pitchFamily="34" charset="0"/>
              </a:rPr>
              <a:t>arXiv</a:t>
            </a:r>
            <a:r>
              <a:rPr lang="en-US" sz="1833" dirty="0">
                <a:solidFill>
                  <a:srgbClr val="222222"/>
                </a:solidFill>
                <a:latin typeface="Arial" panose="020B0604020202020204" pitchFamily="34" charset="0"/>
              </a:rPr>
              <a:t> preprint arXiv:1802.05365.</a:t>
            </a:r>
            <a:endParaRPr lang="en-US" sz="1833" dirty="0"/>
          </a:p>
        </p:txBody>
      </p:sp>
      <p:sp>
        <p:nvSpPr>
          <p:cNvPr id="3" name="Oval 2">
            <a:extLst>
              <a:ext uri="{FF2B5EF4-FFF2-40B4-BE49-F238E27FC236}">
                <a16:creationId xmlns:a16="http://schemas.microsoft.com/office/drawing/2014/main" id="{2E12BAB7-BB1E-41CB-9E12-3E18CEC66CCC}"/>
              </a:ext>
            </a:extLst>
          </p:cNvPr>
          <p:cNvSpPr/>
          <p:nvPr/>
        </p:nvSpPr>
        <p:spPr>
          <a:xfrm>
            <a:off x="3623802" y="7223062"/>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1957</a:t>
            </a:r>
            <a:endParaRPr lang="en-US" dirty="0"/>
          </a:p>
        </p:txBody>
      </p:sp>
      <p:sp>
        <p:nvSpPr>
          <p:cNvPr id="9" name="Oval 8">
            <a:extLst>
              <a:ext uri="{FF2B5EF4-FFF2-40B4-BE49-F238E27FC236}">
                <a16:creationId xmlns:a16="http://schemas.microsoft.com/office/drawing/2014/main" id="{2476A5F9-408F-46CB-B51F-5BF56D88A90F}"/>
              </a:ext>
            </a:extLst>
          </p:cNvPr>
          <p:cNvSpPr/>
          <p:nvPr/>
        </p:nvSpPr>
        <p:spPr>
          <a:xfrm>
            <a:off x="5934759" y="7223062"/>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1988</a:t>
            </a:r>
            <a:endParaRPr lang="en-US" dirty="0"/>
          </a:p>
        </p:txBody>
      </p:sp>
      <p:sp>
        <p:nvSpPr>
          <p:cNvPr id="11" name="Oval 10">
            <a:extLst>
              <a:ext uri="{FF2B5EF4-FFF2-40B4-BE49-F238E27FC236}">
                <a16:creationId xmlns:a16="http://schemas.microsoft.com/office/drawing/2014/main" id="{4BC20F51-F5E2-4A9C-A51D-A0D172EA065A}"/>
              </a:ext>
            </a:extLst>
          </p:cNvPr>
          <p:cNvSpPr/>
          <p:nvPr/>
        </p:nvSpPr>
        <p:spPr>
          <a:xfrm>
            <a:off x="8245716"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2010</a:t>
            </a:r>
            <a:endParaRPr lang="en-US" dirty="0"/>
          </a:p>
        </p:txBody>
      </p:sp>
      <p:sp>
        <p:nvSpPr>
          <p:cNvPr id="12" name="Oval 11">
            <a:extLst>
              <a:ext uri="{FF2B5EF4-FFF2-40B4-BE49-F238E27FC236}">
                <a16:creationId xmlns:a16="http://schemas.microsoft.com/office/drawing/2014/main" id="{BF2D96EB-2415-445A-A9B8-699CDA2B72C4}"/>
              </a:ext>
            </a:extLst>
          </p:cNvPr>
          <p:cNvSpPr/>
          <p:nvPr/>
        </p:nvSpPr>
        <p:spPr>
          <a:xfrm>
            <a:off x="10556673"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2013/</a:t>
            </a:r>
          </a:p>
          <a:p>
            <a:pPr algn="ctr"/>
            <a:r>
              <a:rPr lang="en-GB" dirty="0"/>
              <a:t>2014</a:t>
            </a:r>
            <a:endParaRPr lang="en-US" dirty="0"/>
          </a:p>
        </p:txBody>
      </p:sp>
      <p:sp>
        <p:nvSpPr>
          <p:cNvPr id="13" name="Oval 12">
            <a:extLst>
              <a:ext uri="{FF2B5EF4-FFF2-40B4-BE49-F238E27FC236}">
                <a16:creationId xmlns:a16="http://schemas.microsoft.com/office/drawing/2014/main" id="{BC1086A9-9E1F-4058-A07C-AA3FCD76701D}"/>
              </a:ext>
            </a:extLst>
          </p:cNvPr>
          <p:cNvSpPr/>
          <p:nvPr/>
        </p:nvSpPr>
        <p:spPr>
          <a:xfrm>
            <a:off x="12867630" y="7223061"/>
            <a:ext cx="1406826" cy="14068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2018</a:t>
            </a:r>
            <a:endParaRPr lang="en-US" dirty="0"/>
          </a:p>
        </p:txBody>
      </p:sp>
      <p:sp>
        <p:nvSpPr>
          <p:cNvPr id="5" name="Arrow: Right 4">
            <a:extLst>
              <a:ext uri="{FF2B5EF4-FFF2-40B4-BE49-F238E27FC236}">
                <a16:creationId xmlns:a16="http://schemas.microsoft.com/office/drawing/2014/main" id="{BE0834C4-7944-41C2-90FF-2103170F9D2B}"/>
              </a:ext>
            </a:extLst>
          </p:cNvPr>
          <p:cNvSpPr/>
          <p:nvPr/>
        </p:nvSpPr>
        <p:spPr>
          <a:xfrm>
            <a:off x="5266228" y="772845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2879E61-20B2-4FEE-A3B6-23653248BACC}"/>
              </a:ext>
            </a:extLst>
          </p:cNvPr>
          <p:cNvSpPr/>
          <p:nvPr/>
        </p:nvSpPr>
        <p:spPr>
          <a:xfrm>
            <a:off x="7561653" y="7735589"/>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A230772-7BB7-4E43-938F-81E2E3835D54}"/>
              </a:ext>
            </a:extLst>
          </p:cNvPr>
          <p:cNvSpPr/>
          <p:nvPr/>
        </p:nvSpPr>
        <p:spPr>
          <a:xfrm>
            <a:off x="9888142" y="774036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AA749F4-D7FA-4C5F-A774-ECC231A5F803}"/>
              </a:ext>
            </a:extLst>
          </p:cNvPr>
          <p:cNvSpPr/>
          <p:nvPr/>
        </p:nvSpPr>
        <p:spPr>
          <a:xfrm>
            <a:off x="12183567" y="7740361"/>
            <a:ext cx="448463" cy="3960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CA96A3-D951-4652-8D85-6430095BBA8E}"/>
              </a:ext>
            </a:extLst>
          </p:cNvPr>
          <p:cNvSpPr txBox="1"/>
          <p:nvPr/>
        </p:nvSpPr>
        <p:spPr>
          <a:xfrm>
            <a:off x="3579254" y="8737047"/>
            <a:ext cx="149592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Distributional </a:t>
            </a:r>
          </a:p>
          <a:p>
            <a:pPr algn="ctr">
              <a:lnSpc>
                <a:spcPct val="90000"/>
              </a:lnSpc>
            </a:pPr>
            <a:r>
              <a:rPr lang="en-GB" sz="1600" dirty="0">
                <a:solidFill>
                  <a:schemeClr val="bg1"/>
                </a:solidFill>
                <a:latin typeface="Trebuchet MS" panose="020B0603020202020204" pitchFamily="34" charset="0"/>
              </a:rPr>
              <a:t>Hypothesis</a:t>
            </a:r>
            <a:endParaRPr lang="en-US" sz="1600" dirty="0" err="1">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3FD17D27-A91A-49C5-BFAB-3AA5B5C34BF3}"/>
              </a:ext>
            </a:extLst>
          </p:cNvPr>
          <p:cNvSpPr txBox="1"/>
          <p:nvPr/>
        </p:nvSpPr>
        <p:spPr>
          <a:xfrm>
            <a:off x="6141947" y="8847845"/>
            <a:ext cx="99245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LSA / LSI</a:t>
            </a:r>
            <a:endParaRPr lang="en-US" sz="1600" dirty="0" err="1">
              <a:solidFill>
                <a:schemeClr val="bg1"/>
              </a:solidFill>
              <a:latin typeface="Trebuchet MS" panose="020B0603020202020204" pitchFamily="34" charset="0"/>
            </a:endParaRPr>
          </a:p>
        </p:txBody>
      </p:sp>
      <p:sp>
        <p:nvSpPr>
          <p:cNvPr id="19" name="TextBox 18">
            <a:extLst>
              <a:ext uri="{FF2B5EF4-FFF2-40B4-BE49-F238E27FC236}">
                <a16:creationId xmlns:a16="http://schemas.microsoft.com/office/drawing/2014/main" id="{6FB74186-81AE-489C-B1F4-A0D3E059B97D}"/>
              </a:ext>
            </a:extLst>
          </p:cNvPr>
          <p:cNvSpPr txBox="1"/>
          <p:nvPr/>
        </p:nvSpPr>
        <p:spPr>
          <a:xfrm>
            <a:off x="7715465" y="8732480"/>
            <a:ext cx="246734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The use of unsupervised </a:t>
            </a:r>
          </a:p>
          <a:p>
            <a:pPr algn="ctr">
              <a:lnSpc>
                <a:spcPct val="90000"/>
              </a:lnSpc>
            </a:pPr>
            <a:r>
              <a:rPr lang="en-GB" sz="1600" dirty="0">
                <a:solidFill>
                  <a:schemeClr val="bg1"/>
                </a:solidFill>
                <a:latin typeface="Trebuchet MS" panose="020B0603020202020204" pitchFamily="34" charset="0"/>
              </a:rPr>
              <a:t>embeddings</a:t>
            </a:r>
            <a:endParaRPr lang="en-US" sz="1600" dirty="0" err="1">
              <a:solidFill>
                <a:schemeClr val="bg1"/>
              </a:solidFill>
              <a:latin typeface="Trebuchet MS" panose="020B0603020202020204" pitchFamily="34" charset="0"/>
            </a:endParaRPr>
          </a:p>
        </p:txBody>
      </p:sp>
      <p:sp>
        <p:nvSpPr>
          <p:cNvPr id="20" name="TextBox 19">
            <a:extLst>
              <a:ext uri="{FF2B5EF4-FFF2-40B4-BE49-F238E27FC236}">
                <a16:creationId xmlns:a16="http://schemas.microsoft.com/office/drawing/2014/main" id="{A625DC33-2677-482D-8CDF-FF84DAB1C90C}"/>
              </a:ext>
            </a:extLst>
          </p:cNvPr>
          <p:cNvSpPr txBox="1"/>
          <p:nvPr/>
        </p:nvSpPr>
        <p:spPr>
          <a:xfrm>
            <a:off x="10539696" y="8838224"/>
            <a:ext cx="145103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Success of NN</a:t>
            </a:r>
            <a:endParaRPr lang="en-US" sz="1600" dirty="0" err="1">
              <a:solidFill>
                <a:schemeClr val="bg1"/>
              </a:solidFill>
              <a:latin typeface="Trebuchet MS" panose="020B0603020202020204" pitchFamily="34" charset="0"/>
            </a:endParaRPr>
          </a:p>
        </p:txBody>
      </p:sp>
      <p:sp>
        <p:nvSpPr>
          <p:cNvPr id="21" name="TextBox 20">
            <a:extLst>
              <a:ext uri="{FF2B5EF4-FFF2-40B4-BE49-F238E27FC236}">
                <a16:creationId xmlns:a16="http://schemas.microsoft.com/office/drawing/2014/main" id="{524A8BD7-91C5-4D3A-841D-9957BFE999B5}"/>
              </a:ext>
            </a:extLst>
          </p:cNvPr>
          <p:cNvSpPr txBox="1"/>
          <p:nvPr/>
        </p:nvSpPr>
        <p:spPr>
          <a:xfrm>
            <a:off x="12657171" y="8722643"/>
            <a:ext cx="182774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dirty="0">
                <a:solidFill>
                  <a:schemeClr val="bg1"/>
                </a:solidFill>
                <a:latin typeface="Trebuchet MS" panose="020B0603020202020204" pitchFamily="34" charset="0"/>
              </a:rPr>
              <a:t>First successes in </a:t>
            </a:r>
          </a:p>
          <a:p>
            <a:pPr algn="ctr">
              <a:lnSpc>
                <a:spcPct val="90000"/>
              </a:lnSpc>
            </a:pPr>
            <a:r>
              <a:rPr lang="en-GB" sz="1600" dirty="0">
                <a:solidFill>
                  <a:schemeClr val="bg1"/>
                </a:solidFill>
                <a:latin typeface="Trebuchet MS" panose="020B0603020202020204" pitchFamily="34" charset="0"/>
              </a:rPr>
              <a:t>transfer learning</a:t>
            </a:r>
            <a:endParaRPr lang="en-US" sz="1600" dirty="0" err="1">
              <a:solidFill>
                <a:schemeClr val="bg1"/>
              </a:solidFill>
              <a:latin typeface="Trebuchet MS" panose="020B0603020202020204" pitchFamily="34" charset="0"/>
            </a:endParaRPr>
          </a:p>
        </p:txBody>
      </p:sp>
      <p:sp>
        <p:nvSpPr>
          <p:cNvPr id="17" name="Arrow: Right 16">
            <a:extLst>
              <a:ext uri="{FF2B5EF4-FFF2-40B4-BE49-F238E27FC236}">
                <a16:creationId xmlns:a16="http://schemas.microsoft.com/office/drawing/2014/main" id="{B9F5D421-40D7-4719-92B1-AA81313C3B64}"/>
              </a:ext>
            </a:extLst>
          </p:cNvPr>
          <p:cNvSpPr/>
          <p:nvPr/>
        </p:nvSpPr>
        <p:spPr>
          <a:xfrm rot="3830664">
            <a:off x="4770023" y="3571068"/>
            <a:ext cx="669783" cy="37439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7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dk2"/>
        </a:solidFill>
        <a:effectLst/>
      </p:bgPr>
    </p:bg>
    <p:spTree>
      <p:nvGrpSpPr>
        <p:cNvPr id="1" name="Shape 410"/>
        <p:cNvGrpSpPr/>
        <p:nvPr/>
      </p:nvGrpSpPr>
      <p:grpSpPr>
        <a:xfrm>
          <a:off x="0" y="0"/>
          <a:ext cx="0" cy="0"/>
          <a:chOff x="0" y="0"/>
          <a:chExt cx="0" cy="0"/>
        </a:xfrm>
      </p:grpSpPr>
      <p:pic>
        <p:nvPicPr>
          <p:cNvPr id="411" name="Google Shape;411;p4" descr="A picture containing indoor, child, decorated&#10;&#10;Description automatically generated"/>
          <p:cNvPicPr preferRelativeResize="0"/>
          <p:nvPr/>
        </p:nvPicPr>
        <p:blipFill rotWithShape="1">
          <a:blip r:embed="rId3">
            <a:alphaModFix/>
          </a:blip>
          <a:srcRect/>
          <a:stretch/>
        </p:blipFill>
        <p:spPr>
          <a:xfrm>
            <a:off x="1028700" y="533400"/>
            <a:ext cx="16256000" cy="9144000"/>
          </a:xfrm>
          <a:prstGeom prst="rect">
            <a:avLst/>
          </a:prstGeom>
          <a:noFill/>
          <a:ln>
            <a:noFill/>
          </a:ln>
        </p:spPr>
      </p:pic>
      <p:pic>
        <p:nvPicPr>
          <p:cNvPr id="412" name="Google Shape;412;p4"/>
          <p:cNvPicPr preferRelativeResize="0"/>
          <p:nvPr/>
        </p:nvPicPr>
        <p:blipFill rotWithShape="1">
          <a:blip r:embed="rId4">
            <a:alphaModFix/>
          </a:blip>
          <a:srcRect t="5184" b="5185"/>
          <a:stretch/>
        </p:blipFill>
        <p:spPr>
          <a:xfrm>
            <a:off x="961526" y="609600"/>
            <a:ext cx="16323174" cy="9144000"/>
          </a:xfrm>
          <a:prstGeom prst="rect">
            <a:avLst/>
          </a:prstGeom>
          <a:noFill/>
          <a:ln>
            <a:noFill/>
          </a:ln>
        </p:spPr>
      </p:pic>
      <p:grpSp>
        <p:nvGrpSpPr>
          <p:cNvPr id="413" name="Google Shape;413;p4"/>
          <p:cNvGrpSpPr/>
          <p:nvPr/>
        </p:nvGrpSpPr>
        <p:grpSpPr>
          <a:xfrm>
            <a:off x="10644455" y="-4"/>
            <a:ext cx="9660688" cy="10287004"/>
            <a:chOff x="10644455" y="-4"/>
            <a:chExt cx="9660688" cy="10287004"/>
          </a:xfrm>
        </p:grpSpPr>
        <p:grpSp>
          <p:nvGrpSpPr>
            <p:cNvPr id="414" name="Google Shape;414;p4"/>
            <p:cNvGrpSpPr/>
            <p:nvPr/>
          </p:nvGrpSpPr>
          <p:grpSpPr>
            <a:xfrm>
              <a:off x="10644455" y="-4"/>
              <a:ext cx="7703039" cy="10287004"/>
              <a:chOff x="10644455" y="-4"/>
              <a:chExt cx="7703039" cy="10287004"/>
            </a:xfrm>
          </p:grpSpPr>
          <p:sp>
            <p:nvSpPr>
              <p:cNvPr id="415" name="Google Shape;415;p4"/>
              <p:cNvSpPr/>
              <p:nvPr/>
            </p:nvSpPr>
            <p:spPr>
              <a:xfrm flipH="1">
                <a:off x="10644455" y="0"/>
                <a:ext cx="2757220" cy="10287000"/>
              </a:xfrm>
              <a:prstGeom prst="rtTriangle">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16" name="Google Shape;416;p4"/>
              <p:cNvSpPr/>
              <p:nvPr/>
            </p:nvSpPr>
            <p:spPr>
              <a:xfrm>
                <a:off x="13401675" y="-4"/>
                <a:ext cx="4945819" cy="10287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417" name="Google Shape;417;p4"/>
            <p:cNvSpPr txBox="1"/>
            <p:nvPr/>
          </p:nvSpPr>
          <p:spPr>
            <a:xfrm>
              <a:off x="11161143" y="7412248"/>
              <a:ext cx="9144000" cy="1086323"/>
            </a:xfrm>
            <a:prstGeom prst="rect">
              <a:avLst/>
            </a:prstGeom>
            <a:noFill/>
            <a:ln>
              <a:noFill/>
            </a:ln>
          </p:spPr>
          <p:txBody>
            <a:bodyPr spcFirstLastPara="1" wrap="square" lIns="91425" tIns="45700" rIns="91425" bIns="45700" anchor="t" anchorCtr="0">
              <a:spAutoFit/>
            </a:bodyPr>
            <a:lstStyle/>
            <a:p>
              <a:pPr marL="914400" marR="0" lvl="0" indent="-285750" algn="l"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Large NLP models powers: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1200150" marR="0" lvl="0" indent="-342900" algn="l" defTabSz="914400" rtl="0" eaLnBrk="1" fontAlgn="auto" latinLnBrk="0" hangingPunct="1">
                <a:lnSpc>
                  <a:spcPct val="120000"/>
                </a:lnSpc>
                <a:spcBef>
                  <a:spcPts val="0"/>
                </a:spcBef>
                <a:spcAft>
                  <a:spcPts val="0"/>
                </a:spcAft>
                <a:buClr>
                  <a:srgbClr val="FFFFFF"/>
                </a:buClr>
                <a:buSzPts val="2400"/>
                <a:buFont typeface="Courier New"/>
                <a:buChar char="o"/>
                <a:tabLst/>
                <a:defRPr/>
              </a:pPr>
              <a:r>
                <a:rPr kumimoji="0" lang="en-US" sz="24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Multi-turn Information Retrieval for Q&amp;A </a:t>
              </a:r>
              <a:endParaRPr kumimoji="0" sz="2400" b="0" i="0" u="none" strike="noStrike" kern="0" cap="none" spc="0" normalizeH="0" baseline="0" noProof="0" dirty="0">
                <a:ln>
                  <a:noFill/>
                </a:ln>
                <a:solidFill>
                  <a:srgbClr val="FFFFFF"/>
                </a:solidFill>
                <a:effectLst/>
                <a:uLnTx/>
                <a:uFillTx/>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 calcmode="lin" valueType="num">
                                      <p:cBhvr additive="base">
                                        <p:cTn id="7" dur="500"/>
                                        <p:tgtEl>
                                          <p:spTgt spid="4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This Created a foundation for the new NLP Models</a:t>
            </a:r>
            <a:br>
              <a:rPr lang="en-GB" dirty="0">
                <a:latin typeface="Trebuchet MS"/>
              </a:rPr>
            </a:br>
            <a:r>
              <a:rPr lang="en-GB" sz="4667" dirty="0">
                <a:latin typeface="Trebuchet MS"/>
              </a:rPr>
              <a:t>(discussed in the next class)</a:t>
            </a:r>
            <a:endParaRPr lang="en-US" dirty="0">
              <a:latin typeface="Trebuchet MS"/>
            </a:endParaRPr>
          </a:p>
        </p:txBody>
      </p:sp>
    </p:spTree>
    <p:extLst>
      <p:ext uri="{BB962C8B-B14F-4D97-AF65-F5344CB8AC3E}">
        <p14:creationId xmlns:p14="http://schemas.microsoft.com/office/powerpoint/2010/main" val="30978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The Lab</a:t>
            </a:r>
            <a:endParaRPr lang="en-US" dirty="0">
              <a:latin typeface="Trebuchet MS"/>
            </a:endParaRPr>
          </a:p>
        </p:txBody>
      </p:sp>
    </p:spTree>
    <p:extLst>
      <p:ext uri="{BB962C8B-B14F-4D97-AF65-F5344CB8AC3E}">
        <p14:creationId xmlns:p14="http://schemas.microsoft.com/office/powerpoint/2010/main" val="37803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dirty="0"/>
              <a:t>Attention is all you need</a:t>
            </a:r>
            <a:endParaRPr lang="en-US" b="1" dirty="0"/>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Deep dive into the transformer design</a:t>
            </a:r>
            <a:endParaRPr lang="en-US" sz="4000" kern="0" dirty="0">
              <a:solidFill>
                <a:srgbClr val="76B900"/>
              </a:solidFill>
            </a:endParaRPr>
          </a:p>
        </p:txBody>
      </p:sp>
      <p:sp>
        <p:nvSpPr>
          <p:cNvPr id="51" name="TextBox 50">
            <a:extLst>
              <a:ext uri="{FF2B5EF4-FFF2-40B4-BE49-F238E27FC236}">
                <a16:creationId xmlns:a16="http://schemas.microsoft.com/office/drawing/2014/main" id="{1EC1DF1D-52AB-42D5-93BE-DD90A766B95A}"/>
              </a:ext>
            </a:extLst>
          </p:cNvPr>
          <p:cNvSpPr txBox="1"/>
          <p:nvPr/>
        </p:nvSpPr>
        <p:spPr>
          <a:xfrm>
            <a:off x="1" y="9568856"/>
            <a:ext cx="16375288" cy="6564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33" dirty="0">
                <a:solidFill>
                  <a:srgbClr val="222222"/>
                </a:solidFill>
                <a:latin typeface="Arial" panose="020B0604020202020204" pitchFamily="34" charset="0"/>
              </a:rPr>
              <a:t>Vaswani, A., </a:t>
            </a:r>
            <a:r>
              <a:rPr lang="en-US" sz="1833" dirty="0" err="1">
                <a:solidFill>
                  <a:srgbClr val="222222"/>
                </a:solidFill>
                <a:latin typeface="Arial" panose="020B0604020202020204" pitchFamily="34" charset="0"/>
              </a:rPr>
              <a:t>Shazeer</a:t>
            </a:r>
            <a:r>
              <a:rPr lang="en-US" sz="1833" dirty="0">
                <a:solidFill>
                  <a:srgbClr val="222222"/>
                </a:solidFill>
                <a:latin typeface="Arial" panose="020B0604020202020204" pitchFamily="34" charset="0"/>
              </a:rPr>
              <a:t>, N., Parmar, N., </a:t>
            </a:r>
            <a:r>
              <a:rPr lang="en-US" sz="1833" dirty="0" err="1">
                <a:solidFill>
                  <a:srgbClr val="222222"/>
                </a:solidFill>
                <a:latin typeface="Arial" panose="020B0604020202020204" pitchFamily="34" charset="0"/>
              </a:rPr>
              <a:t>Uszkoreit</a:t>
            </a:r>
            <a:r>
              <a:rPr lang="en-US" sz="1833" dirty="0">
                <a:solidFill>
                  <a:srgbClr val="222222"/>
                </a:solidFill>
                <a:latin typeface="Arial" panose="020B0604020202020204" pitchFamily="34" charset="0"/>
              </a:rPr>
              <a:t>, J., Jones, L., Gomez, A. N., ... &amp; </a:t>
            </a:r>
            <a:r>
              <a:rPr lang="en-US" sz="1833" dirty="0" err="1">
                <a:solidFill>
                  <a:srgbClr val="222222"/>
                </a:solidFill>
                <a:latin typeface="Arial" panose="020B0604020202020204" pitchFamily="34" charset="0"/>
              </a:rPr>
              <a:t>Polosukhin</a:t>
            </a:r>
            <a:r>
              <a:rPr lang="en-US" sz="1833" dirty="0">
                <a:solidFill>
                  <a:srgbClr val="222222"/>
                </a:solidFill>
                <a:latin typeface="Arial" panose="020B0604020202020204" pitchFamily="34" charset="0"/>
              </a:rPr>
              <a:t>, I. (2017). Attention is all you need. In </a:t>
            </a:r>
            <a:r>
              <a:rPr lang="en-US" sz="1833" i="1" dirty="0">
                <a:solidFill>
                  <a:srgbClr val="222222"/>
                </a:solidFill>
                <a:latin typeface="Arial" panose="020B0604020202020204" pitchFamily="34" charset="0"/>
              </a:rPr>
              <a:t>Advances in neural information processing systems</a:t>
            </a:r>
            <a:r>
              <a:rPr lang="en-US" sz="1833" dirty="0">
                <a:solidFill>
                  <a:srgbClr val="222222"/>
                </a:solidFill>
                <a:latin typeface="Arial" panose="020B0604020202020204" pitchFamily="34" charset="0"/>
              </a:rPr>
              <a:t> (pp. 5998-6008).</a:t>
            </a:r>
            <a:endParaRPr lang="en-US" sz="1833" dirty="0"/>
          </a:p>
        </p:txBody>
      </p:sp>
      <p:pic>
        <p:nvPicPr>
          <p:cNvPr id="4" name="Picture 3">
            <a:extLst>
              <a:ext uri="{FF2B5EF4-FFF2-40B4-BE49-F238E27FC236}">
                <a16:creationId xmlns:a16="http://schemas.microsoft.com/office/drawing/2014/main" id="{78EB50E4-60AC-44E3-9ED2-6B326E7505A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25903" y="3749328"/>
            <a:ext cx="4804907" cy="5045190"/>
          </a:xfrm>
          <a:prstGeom prst="rect">
            <a:avLst/>
          </a:prstGeom>
        </p:spPr>
      </p:pic>
      <p:pic>
        <p:nvPicPr>
          <p:cNvPr id="3" name="Picture 2">
            <a:extLst>
              <a:ext uri="{FF2B5EF4-FFF2-40B4-BE49-F238E27FC236}">
                <a16:creationId xmlns:a16="http://schemas.microsoft.com/office/drawing/2014/main" id="{0F5C0470-53E4-40A7-81E1-796E7C7327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811" y="2750648"/>
            <a:ext cx="5226378" cy="6633188"/>
          </a:xfrm>
          <a:prstGeom prst="rect">
            <a:avLst/>
          </a:prstGeom>
        </p:spPr>
      </p:pic>
      <p:pic>
        <p:nvPicPr>
          <p:cNvPr id="5" name="Picture 4">
            <a:extLst>
              <a:ext uri="{FF2B5EF4-FFF2-40B4-BE49-F238E27FC236}">
                <a16:creationId xmlns:a16="http://schemas.microsoft.com/office/drawing/2014/main" id="{68CE4CA2-184F-49AE-A193-E33BB9B7B1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2299" b="-510"/>
          <a:stretch/>
        </p:blipFill>
        <p:spPr>
          <a:xfrm>
            <a:off x="12648588" y="3749328"/>
            <a:ext cx="4546708" cy="5045190"/>
          </a:xfrm>
          <a:prstGeom prst="rect">
            <a:avLst/>
          </a:prstGeom>
        </p:spPr>
      </p:pic>
    </p:spTree>
    <p:extLst>
      <p:ext uri="{BB962C8B-B14F-4D97-AF65-F5344CB8AC3E}">
        <p14:creationId xmlns:p14="http://schemas.microsoft.com/office/powerpoint/2010/main" val="3507088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2886-5621-41BF-98FE-A0023E2879D4}"/>
              </a:ext>
            </a:extLst>
          </p:cNvPr>
          <p:cNvSpPr>
            <a:spLocks noGrp="1"/>
          </p:cNvSpPr>
          <p:nvPr>
            <p:ph type="title"/>
          </p:nvPr>
        </p:nvSpPr>
        <p:spPr/>
        <p:txBody>
          <a:bodyPr/>
          <a:lstStyle/>
          <a:p>
            <a:r>
              <a:rPr lang="en-GB" dirty="0"/>
              <a:t>Bert</a:t>
            </a:r>
            <a:endParaRPr lang="en-US" dirty="0"/>
          </a:p>
        </p:txBody>
      </p:sp>
      <p:pic>
        <p:nvPicPr>
          <p:cNvPr id="7" name="Content Placeholder 6" descr="Diagram&#10;&#10;Description automatically generated">
            <a:extLst>
              <a:ext uri="{FF2B5EF4-FFF2-40B4-BE49-F238E27FC236}">
                <a16:creationId xmlns:a16="http://schemas.microsoft.com/office/drawing/2014/main" id="{F7694AB3-7F10-44CB-9829-C85DE3BB785C}"/>
              </a:ext>
            </a:extLst>
          </p:cNvPr>
          <p:cNvPicPr>
            <a:picLocks noGrp="1" noChangeAspect="1"/>
          </p:cNvPicPr>
          <p:nvPr>
            <p:ph idx="1"/>
          </p:nvPr>
        </p:nvPicPr>
        <p:blipFill>
          <a:blip r:embed="rId2"/>
          <a:stretch>
            <a:fillRect/>
          </a:stretch>
        </p:blipFill>
        <p:spPr>
          <a:xfrm>
            <a:off x="6333206" y="3336925"/>
            <a:ext cx="5639051" cy="6224588"/>
          </a:xfrm>
        </p:spPr>
      </p:pic>
      <p:sp>
        <p:nvSpPr>
          <p:cNvPr id="4" name="Slide Number Placeholder 3">
            <a:extLst>
              <a:ext uri="{FF2B5EF4-FFF2-40B4-BE49-F238E27FC236}">
                <a16:creationId xmlns:a16="http://schemas.microsoft.com/office/drawing/2014/main" id="{892A3F20-FFC1-4CAE-8784-52EB580FB36E}"/>
              </a:ext>
            </a:extLst>
          </p:cNvPr>
          <p:cNvSpPr>
            <a:spLocks noGrp="1"/>
          </p:cNvSpPr>
          <p:nvPr>
            <p:ph type="sldNum" sz="quarter" idx="12"/>
          </p:nvPr>
        </p:nvSpPr>
        <p:spPr/>
        <p:txBody>
          <a:bodyPr/>
          <a:lstStyle/>
          <a:p>
            <a:fld id="{465D9BD7-5D9B-4048-BB53-4B228B0E9A57}" type="slidenum">
              <a:rPr lang="en-US" smtClean="0"/>
              <a:t>83</a:t>
            </a:fld>
            <a:endParaRPr lang="en-US"/>
          </a:p>
        </p:txBody>
      </p:sp>
      <p:sp>
        <p:nvSpPr>
          <p:cNvPr id="5" name="Text Placeholder 3">
            <a:extLst>
              <a:ext uri="{FF2B5EF4-FFF2-40B4-BE49-F238E27FC236}">
                <a16:creationId xmlns:a16="http://schemas.microsoft.com/office/drawing/2014/main" id="{F705B885-A910-4114-8F99-C5430E50DA43}"/>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How it relates to transformer and pretraining</a:t>
            </a:r>
            <a:endParaRPr lang="en-US" sz="4000" kern="0" dirty="0">
              <a:solidFill>
                <a:srgbClr val="76B900"/>
              </a:solidFill>
            </a:endParaRPr>
          </a:p>
        </p:txBody>
      </p:sp>
    </p:spTree>
    <p:extLst>
      <p:ext uri="{BB962C8B-B14F-4D97-AF65-F5344CB8AC3E}">
        <p14:creationId xmlns:p14="http://schemas.microsoft.com/office/powerpoint/2010/main" val="1474900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latin typeface="Trebuchet MS"/>
              </a:rPr>
              <a:t>In The Next Class…</a:t>
            </a:r>
            <a:endParaRPr lang="en-US" dirty="0">
              <a:latin typeface="Trebuchet MS"/>
            </a:endParaRPr>
          </a:p>
        </p:txBody>
      </p:sp>
    </p:spTree>
    <p:extLst>
      <p:ext uri="{BB962C8B-B14F-4D97-AF65-F5344CB8AC3E}">
        <p14:creationId xmlns:p14="http://schemas.microsoft.com/office/powerpoint/2010/main" val="2773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
            <a:ext cx="15773400" cy="1988345"/>
          </a:xfrm>
        </p:spPr>
        <p:txBody>
          <a:bodyPr/>
          <a:lstStyle/>
          <a:p>
            <a:pPr algn="ctr"/>
            <a:r>
              <a:rPr lang="en-US" b="1" dirty="0"/>
              <a:t>Self-supervision</a:t>
            </a:r>
            <a:r>
              <a:rPr lang="en-US" dirty="0"/>
              <a:t>, </a:t>
            </a:r>
            <a:r>
              <a:rPr lang="en-US" b="1" dirty="0"/>
              <a:t>BERT, and beyond</a:t>
            </a:r>
          </a:p>
        </p:txBody>
      </p:sp>
      <p:sp>
        <p:nvSpPr>
          <p:cNvPr id="58" name="Text Placeholder 3">
            <a:extLst>
              <a:ext uri="{FF2B5EF4-FFF2-40B4-BE49-F238E27FC236}">
                <a16:creationId xmlns:a16="http://schemas.microsoft.com/office/drawing/2014/main" id="{FBEF4454-41CB-426E-A254-524E6C271994}"/>
              </a:ext>
            </a:extLst>
          </p:cNvPr>
          <p:cNvSpPr txBox="1">
            <a:spLocks/>
          </p:cNvSpPr>
          <p:nvPr/>
        </p:nvSpPr>
        <p:spPr bwMode="auto">
          <a:xfrm>
            <a:off x="830580" y="2099222"/>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B3B3B3"/>
              </a:buClr>
              <a:defRPr/>
            </a:pPr>
            <a:r>
              <a:rPr lang="en-GB" sz="4000" kern="0" dirty="0">
                <a:solidFill>
                  <a:srgbClr val="76B900"/>
                </a:solidFill>
              </a:rPr>
              <a:t>Why did models start to work well? What does the future hold?</a:t>
            </a:r>
            <a:endParaRPr lang="en-US" sz="4000" kern="0" dirty="0">
              <a:solidFill>
                <a:srgbClr val="76B900"/>
              </a:solidFill>
            </a:endParaRPr>
          </a:p>
        </p:txBody>
      </p:sp>
      <p:sp>
        <p:nvSpPr>
          <p:cNvPr id="7" name="TextBox 6">
            <a:extLst>
              <a:ext uri="{FF2B5EF4-FFF2-40B4-BE49-F238E27FC236}">
                <a16:creationId xmlns:a16="http://schemas.microsoft.com/office/drawing/2014/main" id="{20484582-C1E4-438F-9758-651C981C3D51}"/>
              </a:ext>
            </a:extLst>
          </p:cNvPr>
          <p:cNvSpPr txBox="1"/>
          <p:nvPr/>
        </p:nvSpPr>
        <p:spPr>
          <a:xfrm>
            <a:off x="8768738" y="5174278"/>
            <a:ext cx="750525"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2000" dirty="0">
                <a:solidFill>
                  <a:schemeClr val="bg1"/>
                </a:solidFill>
              </a:rPr>
              <a:t>?</a:t>
            </a:r>
            <a:endParaRPr lang="en-US" sz="12000" dirty="0">
              <a:solidFill>
                <a:schemeClr val="bg1"/>
              </a:solidFill>
            </a:endParaRPr>
          </a:p>
        </p:txBody>
      </p:sp>
    </p:spTree>
    <p:extLst>
      <p:ext uri="{BB962C8B-B14F-4D97-AF65-F5344CB8AC3E}">
        <p14:creationId xmlns:p14="http://schemas.microsoft.com/office/powerpoint/2010/main" val="3343128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336591" y="6641432"/>
            <a:ext cx="9330266" cy="3116177"/>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Part 1: Machine Learning in NLP</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What is NLP?</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Problem Formulation</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Text Representations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Dimensionality Reduction</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Embeddings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RNNs</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“Attention is All You Need”</a:t>
            </a:r>
          </a:p>
          <a:p>
            <a:pPr marL="571500" marR="0" lvl="0"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76B900"/>
                </a:solidFill>
                <a:effectLst/>
                <a:uLnTx/>
                <a:uFillTx/>
                <a:latin typeface="Trebuchet MS"/>
                <a:ea typeface="+mn-ea"/>
                <a:cs typeface="+mn-cs"/>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362506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FA2E3AA-7B96-43D6-B46C-4F45232245EE}"/>
              </a:ext>
            </a:extLst>
          </p:cNvPr>
          <p:cNvSpPr/>
          <p:nvPr/>
        </p:nvSpPr>
        <p:spPr>
          <a:xfrm>
            <a:off x="7224296" y="1289606"/>
            <a:ext cx="9330266" cy="536786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70091" y="529390"/>
            <a:ext cx="9889067" cy="889474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1: Machine Learning in NLP</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t>What is NLP?</a:t>
            </a:r>
          </a:p>
          <a:p>
            <a:pPr marL="1333470" lvl="1" indent="-571500">
              <a:buFont typeface="Arial" panose="020B0604020202020204" pitchFamily="34" charset="0"/>
              <a:buChar char="•"/>
            </a:pPr>
            <a:r>
              <a:rPr lang="en-US" sz="4400" dirty="0">
                <a:solidFill>
                  <a:schemeClr val="accent2">
                    <a:lumMod val="40000"/>
                    <a:lumOff val="60000"/>
                  </a:schemeClr>
                </a:solidFill>
              </a:rPr>
              <a:t>Problem Formulation</a:t>
            </a:r>
          </a:p>
          <a:p>
            <a:pPr marL="1333470" lvl="1" indent="-571500">
              <a:buFont typeface="Arial" panose="020B0604020202020204" pitchFamily="34" charset="0"/>
              <a:buChar char="•"/>
            </a:pPr>
            <a:r>
              <a:rPr lang="en-US" sz="4400" dirty="0"/>
              <a:t>Text Representations</a:t>
            </a:r>
          </a:p>
          <a:p>
            <a:pPr marL="1333470" lvl="1" indent="-571500">
              <a:buFont typeface="Arial" panose="020B0604020202020204" pitchFamily="34" charset="0"/>
              <a:buChar char="•"/>
            </a:pPr>
            <a:r>
              <a:rPr lang="en-US" sz="4400" dirty="0"/>
              <a:t>Dimensionality Reduction</a:t>
            </a:r>
          </a:p>
          <a:p>
            <a:pPr marL="1333470" lvl="1" indent="-571500">
              <a:buFont typeface="Arial" panose="020B0604020202020204" pitchFamily="34" charset="0"/>
              <a:buChar char="•"/>
            </a:pPr>
            <a:r>
              <a:rPr lang="en-US" sz="4400" dirty="0"/>
              <a:t>Embeddings</a:t>
            </a:r>
          </a:p>
          <a:p>
            <a:pPr marL="1333470" lvl="1" indent="-571500">
              <a:buFont typeface="Arial" panose="020B0604020202020204" pitchFamily="34" charset="0"/>
              <a:buChar char="•"/>
            </a:pPr>
            <a:r>
              <a:rPr lang="en-US" sz="4400" dirty="0"/>
              <a:t>RNNs</a:t>
            </a:r>
          </a:p>
          <a:p>
            <a:pPr marL="1333470" lvl="1" indent="-571500">
              <a:buFont typeface="Arial" panose="020B0604020202020204" pitchFamily="34" charset="0"/>
              <a:buChar char="•"/>
            </a:pPr>
            <a:r>
              <a:rPr lang="en-US" sz="4400" dirty="0"/>
              <a:t>“Attention is All You Need”</a:t>
            </a:r>
          </a:p>
          <a:p>
            <a:pPr marL="571500" indent="-571500">
              <a:buFont typeface="Arial" panose="020B0604020202020204" pitchFamily="34" charset="0"/>
              <a:buChar char="•"/>
            </a:pPr>
            <a:r>
              <a:rPr lang="en-US" sz="4400" dirty="0">
                <a:solidFill>
                  <a:schemeClr val="tx2"/>
                </a:solidFill>
              </a:rPr>
              <a:t>Lab</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Transformer Architecture</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BERT Model</a:t>
            </a:r>
          </a:p>
          <a:p>
            <a:pPr marL="1333470" marR="0" lvl="1" indent="-571500" algn="l" defTabSz="76197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FFFFFF"/>
                </a:solidFill>
                <a:effectLst/>
                <a:uLnTx/>
                <a:uFillTx/>
                <a:latin typeface="Trebuchet MS"/>
                <a:ea typeface="+mn-ea"/>
                <a:cs typeface="+mn-cs"/>
              </a:rPr>
              <a:t>Pretraining BERT</a:t>
            </a:r>
          </a:p>
        </p:txBody>
      </p:sp>
    </p:spTree>
    <p:extLst>
      <p:ext uri="{BB962C8B-B14F-4D97-AF65-F5344CB8AC3E}">
        <p14:creationId xmlns:p14="http://schemas.microsoft.com/office/powerpoint/2010/main" val="24298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purl.org/dc/terms/"/>
    <ds:schemaRef ds:uri="7aa5af7d-d8b7-4545-98cf-efda3bdc9bc8"/>
    <ds:schemaRef ds:uri="http://schemas.microsoft.com/office/2006/documentManagement/types"/>
    <ds:schemaRef ds:uri="http://schemas.microsoft.com/office/infopath/2007/PartnerControls"/>
    <ds:schemaRef ds:uri="44487de3-b398-4243-966e-73809730760d"/>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856EB72F-967D-48E4-AFB9-B5C359C52B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5af7d-d8b7-4545-98cf-efda3bdc9bc8"/>
    <ds:schemaRef ds:uri="44487de3-b398-4243-966e-7380973076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b558183-044c-4105-8d9c-cea02a2a3d86}" enabled="1" method="Standard" siteId="{43083d15-7273-40c1-b7db-39efd9ccc17a}" removed="0"/>
</clbl:labelList>
</file>

<file path=docProps/app.xml><?xml version="1.0" encoding="utf-8"?>
<Properties xmlns="http://schemas.openxmlformats.org/officeDocument/2006/extended-properties" xmlns:vt="http://schemas.openxmlformats.org/officeDocument/2006/docPropsVTypes">
  <Template>NVIDIA_DLI_Corp_PPT_Template_LIGHT_2020</Template>
  <TotalTime>5782</TotalTime>
  <Words>4717</Words>
  <Application>Microsoft Office PowerPoint</Application>
  <PresentationFormat>Custom</PresentationFormat>
  <Paragraphs>656</Paragraphs>
  <Slides>87</Slides>
  <Notes>84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87</vt:i4>
      </vt:variant>
    </vt:vector>
  </HeadingPairs>
  <TitlesOfParts>
    <vt:vector size="94" baseType="lpstr">
      <vt:lpstr>Arial</vt:lpstr>
      <vt:lpstr>Courier New</vt:lpstr>
      <vt:lpstr>Noto Sans Symbols</vt:lpstr>
      <vt:lpstr>Trebuchet MS</vt:lpstr>
      <vt:lpstr>Wingdings</vt:lpstr>
      <vt:lpstr>Title &amp; Bullet</vt:lpstr>
      <vt:lpstr>1_Title &amp; Bullet</vt:lpstr>
      <vt:lpstr>Machine Learning in NLP</vt:lpstr>
      <vt:lpstr>PowerPoint Presentation</vt:lpstr>
      <vt:lpstr>PowerPoint Presentation</vt:lpstr>
      <vt:lpstr>Foundation of countless applications</vt:lpstr>
      <vt:lpstr>PowerPoint Presentation</vt:lpstr>
      <vt:lpstr>GLIMPSE OF WHAT IS POSSIBLE, TODAY…</vt:lpstr>
      <vt:lpstr>PowerPoint Presentation</vt:lpstr>
      <vt:lpstr>PowerPoint Presentation</vt:lpstr>
      <vt:lpstr>PowerPoint Presentation</vt:lpstr>
      <vt:lpstr>Problem Formulation</vt:lpstr>
      <vt:lpstr>Machine Learning</vt:lpstr>
      <vt:lpstr>Machine Learning</vt:lpstr>
      <vt:lpstr>Machine Learning</vt:lpstr>
      <vt:lpstr>Machine Learning</vt:lpstr>
      <vt:lpstr>Machine Learning</vt:lpstr>
      <vt:lpstr>PowerPoint Presentation</vt:lpstr>
      <vt:lpstr>Text Representations</vt:lpstr>
      <vt:lpstr>The Bag of words</vt:lpstr>
      <vt:lpstr>Distributed Word Representations</vt:lpstr>
      <vt:lpstr>Distributional Hypothesis</vt:lpstr>
      <vt:lpstr>Co-occurrence patterns</vt:lpstr>
      <vt:lpstr>Co-occurrence patterns</vt:lpstr>
      <vt:lpstr>PowerPoint Presentation</vt:lpstr>
      <vt:lpstr>Dimensionality Reduction</vt:lpstr>
      <vt:lpstr>LSA/LSI</vt:lpstr>
      <vt:lpstr>LSA/LSI</vt:lpstr>
      <vt:lpstr>LLSA/LSI</vt:lpstr>
      <vt:lpstr>LSA/LSI</vt:lpstr>
      <vt:lpstr>LSA/LSI</vt:lpstr>
      <vt:lpstr>LSA/LSI</vt:lpstr>
      <vt:lpstr>LSA/LSI</vt:lpstr>
      <vt:lpstr>Did we make further progress?</vt:lpstr>
      <vt:lpstr>Status as of 2010</vt:lpstr>
      <vt:lpstr>PowerPoint Presentation</vt:lpstr>
      <vt:lpstr>Why not do the same with Neural Networks?</vt:lpstr>
      <vt:lpstr>Status as of 2010</vt:lpstr>
      <vt:lpstr>Word2Vec</vt:lpstr>
      <vt:lpstr>Word2Vec</vt:lpstr>
      <vt:lpstr>Glove</vt:lpstr>
      <vt:lpstr>Glove</vt:lpstr>
      <vt:lpstr>Glove</vt:lpstr>
      <vt:lpstr>Glove</vt:lpstr>
      <vt:lpstr>Glove</vt:lpstr>
      <vt:lpstr>Using the embeddings</vt:lpstr>
      <vt:lpstr>THE Approach to NLP</vt:lpstr>
      <vt:lpstr>THE Approach to NLP</vt:lpstr>
      <vt:lpstr>Classical approaches</vt:lpstr>
      <vt:lpstr>Classical Approaches</vt:lpstr>
      <vt:lpstr>What about Feature Engineering?</vt:lpstr>
      <vt:lpstr>Deep Representation Learning</vt:lpstr>
      <vt:lpstr>Deep Representation Learning</vt:lpstr>
      <vt:lpstr>PowerPoint Presentation</vt:lpstr>
      <vt:lpstr>Recurrent Neural Networks</vt:lpstr>
      <vt:lpstr>Long Short Term (LSTM) Cell</vt:lpstr>
      <vt:lpstr>CNNs</vt:lpstr>
      <vt:lpstr>Convolutional Neural Networks</vt:lpstr>
      <vt:lpstr>Attention</vt:lpstr>
      <vt:lpstr>What about Long sequences?</vt:lpstr>
      <vt:lpstr>What about Long sequences?</vt:lpstr>
      <vt:lpstr>attention</vt:lpstr>
      <vt:lpstr>attention</vt:lpstr>
      <vt:lpstr>attention</vt:lpstr>
      <vt:lpstr>attention</vt:lpstr>
      <vt:lpstr>PowerPoint Presentation</vt:lpstr>
      <vt:lpstr>Attention is all you need</vt:lpstr>
      <vt:lpstr>Attention is all you need</vt:lpstr>
      <vt:lpstr>Was it a breakthrough in itself?</vt:lpstr>
      <vt:lpstr>Attention is all you need</vt:lpstr>
      <vt:lpstr>Attention is all you need</vt:lpstr>
      <vt:lpstr>Neural Embeddings</vt:lpstr>
      <vt:lpstr>feature reuse</vt:lpstr>
      <vt:lpstr>It was difficult to reuse NLP embeddings</vt:lpstr>
      <vt:lpstr>Semi-Supervised Sequence Learning</vt:lpstr>
      <vt:lpstr>Semi-Supervised Sequence Learning</vt:lpstr>
      <vt:lpstr>Semi-Supervised Sequence Learning</vt:lpstr>
      <vt:lpstr>ELMo</vt:lpstr>
      <vt:lpstr>ELMo</vt:lpstr>
      <vt:lpstr>ULM-Fit</vt:lpstr>
      <vt:lpstr>Transfer Learning in NLP</vt:lpstr>
      <vt:lpstr>This Created a foundation for the new NLP Models (discussed in the next class)</vt:lpstr>
      <vt:lpstr>The Lab</vt:lpstr>
      <vt:lpstr>Attention is all you need</vt:lpstr>
      <vt:lpstr>Bert</vt:lpstr>
      <vt:lpstr>In The Next Class…</vt:lpstr>
      <vt:lpstr>Self-supervision, BERT, and beyond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NLP</dc:title>
  <dc:creator>Dana Sheahen</dc:creator>
  <cp:lastModifiedBy>Dana Sheahen</cp:lastModifiedBy>
  <cp:revision>5</cp:revision>
  <dcterms:created xsi:type="dcterms:W3CDTF">2020-08-13T18:46:59Z</dcterms:created>
  <dcterms:modified xsi:type="dcterms:W3CDTF">2023-12-19T18:41:17Z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